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21"/>
  </p:notesMasterIdLst>
  <p:handoutMasterIdLst>
    <p:handoutMasterId r:id="rId22"/>
  </p:handoutMasterIdLst>
  <p:sldIdLst>
    <p:sldId id="256" r:id="rId2"/>
    <p:sldId id="284" r:id="rId3"/>
    <p:sldId id="359" r:id="rId4"/>
    <p:sldId id="329" r:id="rId5"/>
    <p:sldId id="298" r:id="rId6"/>
    <p:sldId id="354" r:id="rId7"/>
    <p:sldId id="347" r:id="rId8"/>
    <p:sldId id="345" r:id="rId9"/>
    <p:sldId id="346" r:id="rId10"/>
    <p:sldId id="344" r:id="rId11"/>
    <p:sldId id="348" r:id="rId12"/>
    <p:sldId id="297" r:id="rId13"/>
    <p:sldId id="349" r:id="rId14"/>
    <p:sldId id="358" r:id="rId15"/>
    <p:sldId id="353" r:id="rId16"/>
    <p:sldId id="357" r:id="rId17"/>
    <p:sldId id="356" r:id="rId18"/>
    <p:sldId id="355" r:id="rId19"/>
    <p:sldId id="258" r:id="rId20"/>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 Harr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C8C"/>
    <a:srgbClr val="CC0000"/>
    <a:srgbClr val="3B077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p:cViewPr varScale="1">
        <p:scale>
          <a:sx n="98" d="100"/>
          <a:sy n="98" d="100"/>
        </p:scale>
        <p:origin x="888" y="90"/>
      </p:cViewPr>
      <p:guideLst>
        <p:guide orient="horz" pos="2160"/>
        <p:guide pos="2880"/>
      </p:guideLst>
    </p:cSldViewPr>
  </p:slideViewPr>
  <p:outlineViewPr>
    <p:cViewPr>
      <p:scale>
        <a:sx n="33" d="100"/>
        <a:sy n="33" d="100"/>
      </p:scale>
      <p:origin x="0" y="-1098"/>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75" d="100"/>
          <a:sy n="75" d="100"/>
        </p:scale>
        <p:origin x="2184" y="84"/>
      </p:cViewPr>
      <p:guideLst>
        <p:guide orient="horz" pos="3133"/>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en-US" dirty="0"/>
              <a:t>Employment</a:t>
            </a:r>
          </a:p>
        </c:rich>
      </c:tx>
      <c:overlay val="0"/>
      <c:spPr>
        <a:noFill/>
        <a:ln>
          <a:noFill/>
        </a:ln>
        <a:effectLst/>
      </c:spPr>
    </c:title>
    <c:autoTitleDeleted val="0"/>
    <c:view3D>
      <c:rotX val="30"/>
      <c:rotY val="0"/>
      <c:rAngAx val="0"/>
      <c:perspective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drawings/drawing1.xml><?xml version="1.0" encoding="utf-8"?>
<c:userShapes xmlns:c="http://schemas.openxmlformats.org/drawingml/2006/chart">
  <cdr:relSizeAnchor xmlns:cdr="http://schemas.openxmlformats.org/drawingml/2006/chartDrawing">
    <cdr:from>
      <cdr:x>0.04025</cdr:x>
      <cdr:y>0.00603</cdr:y>
    </cdr:from>
    <cdr:to>
      <cdr:x>0.98747</cdr:x>
      <cdr:y>0.5278</cdr:y>
    </cdr:to>
    <cdr:pic>
      <cdr:nvPicPr>
        <cdr:cNvPr id="3" name="Picture 2">
          <a:extLst xmlns:a="http://schemas.openxmlformats.org/drawingml/2006/main">
            <a:ext uri="{FF2B5EF4-FFF2-40B4-BE49-F238E27FC236}">
              <a16:creationId xmlns:a16="http://schemas.microsoft.com/office/drawing/2014/main" id="{A8EFC77C-8F93-465A-B9E9-6B408514EA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205766" y="37716"/>
          <a:ext cx="4841936" cy="3262250"/>
        </a:xfrm>
        <a:prstGeom xmlns:a="http://schemas.openxmlformats.org/drawingml/2006/main" prst="rect">
          <a:avLst/>
        </a:prstGeom>
      </cdr:spPr>
    </cdr:pic>
  </cdr:relSizeAnchor>
  <cdr:relSizeAnchor xmlns:cdr="http://schemas.openxmlformats.org/drawingml/2006/chartDrawing">
    <cdr:from>
      <cdr:x>0.04698</cdr:x>
      <cdr:y>0.53932</cdr:y>
    </cdr:from>
    <cdr:to>
      <cdr:x>0.98389</cdr:x>
      <cdr:y>1</cdr:y>
    </cdr:to>
    <cdr:pic>
      <cdr:nvPicPr>
        <cdr:cNvPr id="4" name="Picture 3">
          <a:extLst xmlns:a="http://schemas.openxmlformats.org/drawingml/2006/main">
            <a:ext uri="{FF2B5EF4-FFF2-40B4-BE49-F238E27FC236}">
              <a16:creationId xmlns:a16="http://schemas.microsoft.com/office/drawing/2014/main" id="{2BE809C5-7E77-4F71-A218-6E00A598AD0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stretch xmlns:a="http://schemas.openxmlformats.org/drawingml/2006/main">
          <a:fillRect/>
        </a:stretch>
      </cdr:blipFill>
      <cdr:spPr>
        <a:xfrm xmlns:a="http://schemas.openxmlformats.org/drawingml/2006/main">
          <a:off x="240159" y="3371974"/>
          <a:ext cx="4789238" cy="2880320"/>
        </a:xfrm>
        <a:prstGeom xmlns:a="http://schemas.openxmlformats.org/drawingml/2006/main" prst="rect">
          <a:avLst/>
        </a:prstGeom>
      </cdr:spPr>
    </cdr:pic>
  </cdr:relSizeAnchor>
  <cdr:relSizeAnchor xmlns:cdr="http://schemas.openxmlformats.org/drawingml/2006/chartDrawing">
    <cdr:from>
      <cdr:x>0</cdr:x>
      <cdr:y>0</cdr:y>
    </cdr:from>
    <cdr:to>
      <cdr:x>1</cdr:x>
      <cdr:y>1</cdr:y>
    </cdr:to>
    <cdr:pic>
      <cdr:nvPicPr>
        <cdr:cNvPr id="5" name="Picture 4">
          <a:extLst xmlns:a="http://schemas.openxmlformats.org/drawingml/2006/main">
            <a:ext uri="{FF2B5EF4-FFF2-40B4-BE49-F238E27FC236}">
              <a16:creationId xmlns:a16="http://schemas.microsoft.com/office/drawing/2014/main" id="{590E1900-9375-4F3B-8D39-AA415B4C1C7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rcRect xmlns:a="http://schemas.openxmlformats.org/drawingml/2006/main"/>
        <a:stretch xmlns:a="http://schemas.openxmlformats.org/drawingml/2006/main"/>
      </cdr:blipFill>
      <cdr:spPr>
        <a:xfrm xmlns:a="http://schemas.openxmlformats.org/drawingml/2006/main">
          <a:off x="-3575051" y="0"/>
          <a:ext cx="1428997" cy="158417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3.xml"/><Relationship Id="rId4" Type="http://schemas.openxmlformats.org/officeDocument/2006/relationships/image" Target="../media/image6.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EBCC7F-28FA-4E95-ACEA-9CA683ACCD1C}"/>
              </a:ext>
            </a:extLst>
          </p:cNvPr>
          <p:cNvSpPr>
            <a:spLocks noGrp="1"/>
          </p:cNvSpPr>
          <p:nvPr>
            <p:ph type="hdr" sz="quarter"/>
          </p:nvPr>
        </p:nvSpPr>
        <p:spPr>
          <a:xfrm>
            <a:off x="0" y="0"/>
            <a:ext cx="6805613" cy="15001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4" name="Footer Placeholder 3">
            <a:extLst>
              <a:ext uri="{FF2B5EF4-FFF2-40B4-BE49-F238E27FC236}">
                <a16:creationId xmlns:a16="http://schemas.microsoft.com/office/drawing/2014/main" id="{180A552A-ED24-4641-B948-060C7A4CA3CF}"/>
              </a:ext>
            </a:extLst>
          </p:cNvPr>
          <p:cNvSpPr>
            <a:spLocks noGrp="1"/>
          </p:cNvSpPr>
          <p:nvPr>
            <p:ph type="ftr" sz="quarter" idx="2"/>
          </p:nvPr>
        </p:nvSpPr>
        <p:spPr>
          <a:xfrm>
            <a:off x="0" y="8548688"/>
            <a:ext cx="6805613" cy="1393825"/>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pic>
        <p:nvPicPr>
          <p:cNvPr id="15364" name="Picture 5">
            <a:extLst>
              <a:ext uri="{FF2B5EF4-FFF2-40B4-BE49-F238E27FC236}">
                <a16:creationId xmlns:a16="http://schemas.microsoft.com/office/drawing/2014/main" id="{8C1E538E-428F-450F-8028-ED5760F96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32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a:extLst>
              <a:ext uri="{FF2B5EF4-FFF2-40B4-BE49-F238E27FC236}">
                <a16:creationId xmlns:a16="http://schemas.microsoft.com/office/drawing/2014/main" id="{A35759BA-8687-4C2D-A62F-7D68BA21F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0"/>
            <a:ext cx="13827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a:extLst>
              <a:ext uri="{FF2B5EF4-FFF2-40B4-BE49-F238E27FC236}">
                <a16:creationId xmlns:a16="http://schemas.microsoft.com/office/drawing/2014/main" id="{0A3CC3ED-ECD9-4030-ABBA-3BE6BA57E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8580438"/>
            <a:ext cx="18970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A30644-606F-4F9F-9A19-830A036A6398}"/>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14CD815-89CE-4AAD-B3BF-1799063BF723}"/>
              </a:ext>
            </a:extLst>
          </p:cNvPr>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atin typeface="Arial" charset="0"/>
              </a:defRPr>
            </a:lvl1pPr>
          </a:lstStyle>
          <a:p>
            <a:pPr>
              <a:defRPr/>
            </a:pPr>
            <a:fld id="{C3691733-BFD8-4CAB-A4C7-66D4A2A035C7}" type="datetimeFigureOut">
              <a:rPr lang="en-GB"/>
              <a:pPr>
                <a:defRPr/>
              </a:pPr>
              <a:t>09/03/2022</a:t>
            </a:fld>
            <a:endParaRPr lang="en-GB"/>
          </a:p>
        </p:txBody>
      </p:sp>
      <p:sp>
        <p:nvSpPr>
          <p:cNvPr id="4" name="Slide Image Placeholder 3">
            <a:extLst>
              <a:ext uri="{FF2B5EF4-FFF2-40B4-BE49-F238E27FC236}">
                <a16:creationId xmlns:a16="http://schemas.microsoft.com/office/drawing/2014/main" id="{130D5B92-27A5-49D0-A325-0A07DB49890F}"/>
              </a:ext>
            </a:extLst>
          </p:cNvPr>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2B4BDD2-4730-467E-B30E-B3DFE8E22233}"/>
              </a:ext>
            </a:extLst>
          </p:cNvPr>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44FDACE-807D-4CD5-BAFE-DF483A673121}"/>
              </a:ext>
            </a:extLst>
          </p:cNvPr>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42459935-991A-41F2-8495-27DCFF03E989}"/>
              </a:ext>
            </a:extLst>
          </p:cNvPr>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atin typeface="Arial" charset="0"/>
              </a:defRPr>
            </a:lvl1pPr>
          </a:lstStyle>
          <a:p>
            <a:pPr>
              <a:defRPr/>
            </a:pPr>
            <a:fld id="{25A454AF-F9B6-4732-9F72-14D54E9D91F2}" type="slidenum">
              <a:rPr lang="en-GB"/>
              <a:pPr>
                <a:defRPr/>
              </a:pPr>
              <a:t>‹#›</a:t>
            </a:fld>
            <a:endParaRPr lang="en-GB"/>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D3D167F-2A66-4CF4-AC87-C34C2DD2D7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42D546B-0593-471D-92D2-9F95859988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latin typeface="Barmeno BQ Regular"/>
              </a:rPr>
              <a:t>This page should stay the same for every presentation – the others in the document are for guidance only. However, the purple keyline must remain on all pages. Font should be from the Barmeno family. White on purple on this page.</a:t>
            </a:r>
          </a:p>
        </p:txBody>
      </p:sp>
      <p:sp>
        <p:nvSpPr>
          <p:cNvPr id="17412" name="Header Placeholder 3">
            <a:extLst>
              <a:ext uri="{FF2B5EF4-FFF2-40B4-BE49-F238E27FC236}">
                <a16:creationId xmlns:a16="http://schemas.microsoft.com/office/drawing/2014/main" id="{E45327F9-5D63-4EE9-B6FE-4F9F1173BA0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17413" name="Footer Placeholder 4">
            <a:extLst>
              <a:ext uri="{FF2B5EF4-FFF2-40B4-BE49-F238E27FC236}">
                <a16:creationId xmlns:a16="http://schemas.microsoft.com/office/drawing/2014/main" id="{FFBB8999-889C-4367-B09D-74F1712027D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FECE24B-0867-4B21-B2E8-6DC0154D37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CDD8991-8359-4742-902B-7CACF920A4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35844" name="Header Placeholder 3">
            <a:extLst>
              <a:ext uri="{FF2B5EF4-FFF2-40B4-BE49-F238E27FC236}">
                <a16:creationId xmlns:a16="http://schemas.microsoft.com/office/drawing/2014/main" id="{2130B212-05E7-4AFB-8B73-A7CC199F87A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35845" name="Footer Placeholder 4">
            <a:extLst>
              <a:ext uri="{FF2B5EF4-FFF2-40B4-BE49-F238E27FC236}">
                <a16:creationId xmlns:a16="http://schemas.microsoft.com/office/drawing/2014/main" id="{135CB424-3742-47FE-B736-816F99B7206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6169120-25B9-4ED7-92B8-3085FC9E46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E74DC59-67CB-49F3-9FB1-5BB568BF21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37892" name="Header Placeholder 3">
            <a:extLst>
              <a:ext uri="{FF2B5EF4-FFF2-40B4-BE49-F238E27FC236}">
                <a16:creationId xmlns:a16="http://schemas.microsoft.com/office/drawing/2014/main" id="{52BE4AFB-6B7F-4106-88D1-AACD5FB673A9}"/>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37893" name="Footer Placeholder 4">
            <a:extLst>
              <a:ext uri="{FF2B5EF4-FFF2-40B4-BE49-F238E27FC236}">
                <a16:creationId xmlns:a16="http://schemas.microsoft.com/office/drawing/2014/main" id="{77A832DD-4332-4753-9B18-AC0AA802154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E1BD7B6-27CF-4F16-B65F-C160EF6B8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95285DB-8EBA-4397-90E2-717105BFC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39940" name="Header Placeholder 3">
            <a:extLst>
              <a:ext uri="{FF2B5EF4-FFF2-40B4-BE49-F238E27FC236}">
                <a16:creationId xmlns:a16="http://schemas.microsoft.com/office/drawing/2014/main" id="{1FF7C278-DF77-4173-BEEF-30FF3E0B8DE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39941" name="Footer Placeholder 4">
            <a:extLst>
              <a:ext uri="{FF2B5EF4-FFF2-40B4-BE49-F238E27FC236}">
                <a16:creationId xmlns:a16="http://schemas.microsoft.com/office/drawing/2014/main" id="{43E39F03-B1C1-4820-8E80-B696F4DCF51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7FDF0F-FCE3-4D39-9A8E-F102A241D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DC0C679-E4F5-4DD9-A929-9938C2703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41988" name="Header Placeholder 3">
            <a:extLst>
              <a:ext uri="{FF2B5EF4-FFF2-40B4-BE49-F238E27FC236}">
                <a16:creationId xmlns:a16="http://schemas.microsoft.com/office/drawing/2014/main" id="{6F884D5B-EFDF-4A31-AA71-051A7F34B83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41989" name="Footer Placeholder 4">
            <a:extLst>
              <a:ext uri="{FF2B5EF4-FFF2-40B4-BE49-F238E27FC236}">
                <a16:creationId xmlns:a16="http://schemas.microsoft.com/office/drawing/2014/main" id="{3CF119FC-AFB1-4BA0-97D4-ED7846D5063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5C26D2C-97E0-48D8-952D-DB82805D57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59EA0B8-6D88-49A6-B0BE-A1B3DB3DB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44036" name="Header Placeholder 3">
            <a:extLst>
              <a:ext uri="{FF2B5EF4-FFF2-40B4-BE49-F238E27FC236}">
                <a16:creationId xmlns:a16="http://schemas.microsoft.com/office/drawing/2014/main" id="{CF3B3173-A3EA-4EEB-8E4F-E3345ECA4D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44037" name="Footer Placeholder 4">
            <a:extLst>
              <a:ext uri="{FF2B5EF4-FFF2-40B4-BE49-F238E27FC236}">
                <a16:creationId xmlns:a16="http://schemas.microsoft.com/office/drawing/2014/main" id="{C8F27ACF-3541-418E-9993-18BDE5CBDB4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C8438B2-917C-47D6-BB1B-8E28EE6EA0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88AF462-51FC-4D08-9AC5-A6AE6726BB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46084" name="Header Placeholder 3">
            <a:extLst>
              <a:ext uri="{FF2B5EF4-FFF2-40B4-BE49-F238E27FC236}">
                <a16:creationId xmlns:a16="http://schemas.microsoft.com/office/drawing/2014/main" id="{EFDA7499-C9FF-446A-8486-4E3C96EACE2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46085" name="Footer Placeholder 4">
            <a:extLst>
              <a:ext uri="{FF2B5EF4-FFF2-40B4-BE49-F238E27FC236}">
                <a16:creationId xmlns:a16="http://schemas.microsoft.com/office/drawing/2014/main" id="{D77C9AA5-13C6-41A6-A737-FE4299B163D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35B59C2-3F71-4A50-931F-C477FE48E4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EF1F60E-B01D-425E-B78B-C5B6E79F86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48132" name="Header Placeholder 3">
            <a:extLst>
              <a:ext uri="{FF2B5EF4-FFF2-40B4-BE49-F238E27FC236}">
                <a16:creationId xmlns:a16="http://schemas.microsoft.com/office/drawing/2014/main" id="{6422E693-4DBE-47A4-A44A-1A762B65E9E5}"/>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48133" name="Footer Placeholder 4">
            <a:extLst>
              <a:ext uri="{FF2B5EF4-FFF2-40B4-BE49-F238E27FC236}">
                <a16:creationId xmlns:a16="http://schemas.microsoft.com/office/drawing/2014/main" id="{02C93B3B-BE0C-4CDC-AA19-81628DE6A27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884F47C-3026-4EAA-BDBC-FDAB8A89B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D44B18C-8E9C-4337-B671-9E165AC7B2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50180" name="Header Placeholder 3">
            <a:extLst>
              <a:ext uri="{FF2B5EF4-FFF2-40B4-BE49-F238E27FC236}">
                <a16:creationId xmlns:a16="http://schemas.microsoft.com/office/drawing/2014/main" id="{44D7B734-45A4-4BB4-B6C8-33DA6E9CB4D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50181" name="Footer Placeholder 4">
            <a:extLst>
              <a:ext uri="{FF2B5EF4-FFF2-40B4-BE49-F238E27FC236}">
                <a16:creationId xmlns:a16="http://schemas.microsoft.com/office/drawing/2014/main" id="{915CC6D4-0D23-405A-9A1D-F431D85696B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DAC813-B9D6-4C6A-B15B-71BDD64C96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A81134D-4B6A-4905-95C7-49DE4146D9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52228" name="Header Placeholder 3">
            <a:extLst>
              <a:ext uri="{FF2B5EF4-FFF2-40B4-BE49-F238E27FC236}">
                <a16:creationId xmlns:a16="http://schemas.microsoft.com/office/drawing/2014/main" id="{799C9AC4-E2DF-49DF-9704-E2D3D4F3292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52229" name="Footer Placeholder 4">
            <a:extLst>
              <a:ext uri="{FF2B5EF4-FFF2-40B4-BE49-F238E27FC236}">
                <a16:creationId xmlns:a16="http://schemas.microsoft.com/office/drawing/2014/main" id="{622B1CB5-B8AB-494F-9227-A374FB835B1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E997757-4B79-4E63-AC7D-25DA964CF8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A6268EB-0A20-44D2-B309-9C9543A8E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600" b="1"/>
              <a:t>This page should always remain the same. Font – Barmeno family. White on purple on this page.</a:t>
            </a:r>
          </a:p>
        </p:txBody>
      </p:sp>
      <p:sp>
        <p:nvSpPr>
          <p:cNvPr id="54276" name="Header Placeholder 3">
            <a:extLst>
              <a:ext uri="{FF2B5EF4-FFF2-40B4-BE49-F238E27FC236}">
                <a16:creationId xmlns:a16="http://schemas.microsoft.com/office/drawing/2014/main" id="{05F12C5C-6738-4839-8692-735066A1911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54277" name="Footer Placeholder 4">
            <a:extLst>
              <a:ext uri="{FF2B5EF4-FFF2-40B4-BE49-F238E27FC236}">
                <a16:creationId xmlns:a16="http://schemas.microsoft.com/office/drawing/2014/main" id="{BC58AEAD-6780-48C8-841D-5BF1267F402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A71C81D-AA8E-4F69-8DC6-489FA3F623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523465D-0FBF-472C-9F50-9E850B6C8C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 </a:t>
            </a:r>
          </a:p>
        </p:txBody>
      </p:sp>
      <p:sp>
        <p:nvSpPr>
          <p:cNvPr id="19460" name="Header Placeholder 3">
            <a:extLst>
              <a:ext uri="{FF2B5EF4-FFF2-40B4-BE49-F238E27FC236}">
                <a16:creationId xmlns:a16="http://schemas.microsoft.com/office/drawing/2014/main" id="{648B9C92-E10B-4401-A665-85F305738A8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19461" name="Footer Placeholder 4">
            <a:extLst>
              <a:ext uri="{FF2B5EF4-FFF2-40B4-BE49-F238E27FC236}">
                <a16:creationId xmlns:a16="http://schemas.microsoft.com/office/drawing/2014/main" id="{2622DA75-2EE6-4840-BEEE-14177454D2F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D3FD898-28D5-4715-95EE-D910E68A8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28E61C9-FDE5-4C00-A455-C08102C50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 </a:t>
            </a:r>
          </a:p>
        </p:txBody>
      </p:sp>
      <p:sp>
        <p:nvSpPr>
          <p:cNvPr id="21508" name="Header Placeholder 3">
            <a:extLst>
              <a:ext uri="{FF2B5EF4-FFF2-40B4-BE49-F238E27FC236}">
                <a16:creationId xmlns:a16="http://schemas.microsoft.com/office/drawing/2014/main" id="{08120076-AE37-42DF-8190-B08A5FBFD55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21509" name="Footer Placeholder 4">
            <a:extLst>
              <a:ext uri="{FF2B5EF4-FFF2-40B4-BE49-F238E27FC236}">
                <a16:creationId xmlns:a16="http://schemas.microsoft.com/office/drawing/2014/main" id="{3FD7851A-E4A6-421A-8ED3-3765A182A93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4D2BFB7-2A99-453C-B3EC-8B682F993F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E195894-964C-43BE-9B01-2598D55700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23556" name="Header Placeholder 3">
            <a:extLst>
              <a:ext uri="{FF2B5EF4-FFF2-40B4-BE49-F238E27FC236}">
                <a16:creationId xmlns:a16="http://schemas.microsoft.com/office/drawing/2014/main" id="{23F8E893-6AE3-4DCD-B2FB-62357BAC51E9}"/>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23557" name="Footer Placeholder 4">
            <a:extLst>
              <a:ext uri="{FF2B5EF4-FFF2-40B4-BE49-F238E27FC236}">
                <a16:creationId xmlns:a16="http://schemas.microsoft.com/office/drawing/2014/main" id="{847CE975-0B68-4FCE-9903-F87A20FE030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C35920D-4127-46AD-9898-4054E2CF6C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1053B57-2B6D-42E3-8D66-952C1B621A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25604" name="Header Placeholder 3">
            <a:extLst>
              <a:ext uri="{FF2B5EF4-FFF2-40B4-BE49-F238E27FC236}">
                <a16:creationId xmlns:a16="http://schemas.microsoft.com/office/drawing/2014/main" id="{5897E7A5-1BB6-4755-8766-020D74A54989}"/>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25605" name="Footer Placeholder 4">
            <a:extLst>
              <a:ext uri="{FF2B5EF4-FFF2-40B4-BE49-F238E27FC236}">
                <a16:creationId xmlns:a16="http://schemas.microsoft.com/office/drawing/2014/main" id="{1D4DCEF0-9CF0-41C6-B3EF-ED54F979678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5295A-9C2F-40AA-A0F8-891010A62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14F6D22-DE22-4C1A-A586-6C359BA91F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27652" name="Header Placeholder 3">
            <a:extLst>
              <a:ext uri="{FF2B5EF4-FFF2-40B4-BE49-F238E27FC236}">
                <a16:creationId xmlns:a16="http://schemas.microsoft.com/office/drawing/2014/main" id="{4BEFBE16-2F81-4041-B49A-EBE75D0A8D1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27653" name="Footer Placeholder 4">
            <a:extLst>
              <a:ext uri="{FF2B5EF4-FFF2-40B4-BE49-F238E27FC236}">
                <a16:creationId xmlns:a16="http://schemas.microsoft.com/office/drawing/2014/main" id="{8D854A1C-CDA9-4E9F-A727-5A6B30814BE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81F04B7-876C-4EF2-BD5C-4AFC0588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50E8E56-AF04-4CA6-BAA8-03B00E8B9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29700" name="Header Placeholder 3">
            <a:extLst>
              <a:ext uri="{FF2B5EF4-FFF2-40B4-BE49-F238E27FC236}">
                <a16:creationId xmlns:a16="http://schemas.microsoft.com/office/drawing/2014/main" id="{3B4B6A25-EE70-438E-B3F8-34670094C32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29701" name="Footer Placeholder 4">
            <a:extLst>
              <a:ext uri="{FF2B5EF4-FFF2-40B4-BE49-F238E27FC236}">
                <a16:creationId xmlns:a16="http://schemas.microsoft.com/office/drawing/2014/main" id="{142E8D31-80FD-4C8E-8B0B-C8748B5F283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AB06A7D-AF98-4574-9658-754A38973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3365D9D-76B6-49C8-9042-68D7E24276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31748" name="Header Placeholder 3">
            <a:extLst>
              <a:ext uri="{FF2B5EF4-FFF2-40B4-BE49-F238E27FC236}">
                <a16:creationId xmlns:a16="http://schemas.microsoft.com/office/drawing/2014/main" id="{911FB1E9-5B01-4701-9812-A5C979A7514D}"/>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31749" name="Footer Placeholder 4">
            <a:extLst>
              <a:ext uri="{FF2B5EF4-FFF2-40B4-BE49-F238E27FC236}">
                <a16:creationId xmlns:a16="http://schemas.microsoft.com/office/drawing/2014/main" id="{B6414A2F-3A55-49B9-BD17-976DE64C8C5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9426BE1-F299-41C3-8CAA-3F18DB0158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2AA2AF0-3DBE-41E6-AD9E-C5E287F316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Font – Barmeno family</a:t>
            </a:r>
          </a:p>
        </p:txBody>
      </p:sp>
      <p:sp>
        <p:nvSpPr>
          <p:cNvPr id="33796" name="Header Placeholder 3">
            <a:extLst>
              <a:ext uri="{FF2B5EF4-FFF2-40B4-BE49-F238E27FC236}">
                <a16:creationId xmlns:a16="http://schemas.microsoft.com/office/drawing/2014/main" id="{1397023A-0957-4E4C-8EF9-0FB9ABFDFA9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
        <p:nvSpPr>
          <p:cNvPr id="33797" name="Footer Placeholder 4">
            <a:extLst>
              <a:ext uri="{FF2B5EF4-FFF2-40B4-BE49-F238E27FC236}">
                <a16:creationId xmlns:a16="http://schemas.microsoft.com/office/drawing/2014/main" id="{B54F305E-847A-4673-BF4B-B175A8CF627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6F892A-A2CD-440D-91FA-12C19D2C44E7}"/>
              </a:ext>
            </a:extLst>
          </p:cNvPr>
          <p:cNvSpPr>
            <a:spLocks noGrp="1"/>
          </p:cNvSpPr>
          <p:nvPr>
            <p:ph type="dt" sz="half" idx="10"/>
          </p:nvPr>
        </p:nvSpPr>
        <p:spPr/>
        <p:txBody>
          <a:bodyPr/>
          <a:lstStyle>
            <a:lvl1pPr>
              <a:defRPr/>
            </a:lvl1pPr>
          </a:lstStyle>
          <a:p>
            <a:pPr>
              <a:defRPr/>
            </a:pPr>
            <a:fld id="{EA809F19-7F1E-48BA-BA66-4DA229C45290}" type="datetimeFigureOut">
              <a:rPr lang="en-GB"/>
              <a:pPr>
                <a:defRPr/>
              </a:pPr>
              <a:t>09/03/2022</a:t>
            </a:fld>
            <a:endParaRPr lang="en-GB"/>
          </a:p>
        </p:txBody>
      </p:sp>
      <p:sp>
        <p:nvSpPr>
          <p:cNvPr id="5" name="Footer Placeholder 4">
            <a:extLst>
              <a:ext uri="{FF2B5EF4-FFF2-40B4-BE49-F238E27FC236}">
                <a16:creationId xmlns:a16="http://schemas.microsoft.com/office/drawing/2014/main" id="{33AF4A91-CE69-426E-91C3-5A59012084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339590-F758-4DFD-81F7-4229652E5DCB}"/>
              </a:ext>
            </a:extLst>
          </p:cNvPr>
          <p:cNvSpPr>
            <a:spLocks noGrp="1"/>
          </p:cNvSpPr>
          <p:nvPr>
            <p:ph type="sldNum" sz="quarter" idx="12"/>
          </p:nvPr>
        </p:nvSpPr>
        <p:spPr/>
        <p:txBody>
          <a:bodyPr/>
          <a:lstStyle>
            <a:lvl1pPr>
              <a:defRPr/>
            </a:lvl1pPr>
          </a:lstStyle>
          <a:p>
            <a:pPr>
              <a:defRPr/>
            </a:pPr>
            <a:fld id="{BFB965B9-84A4-42A7-BDD8-716AA11BEC88}" type="slidenum">
              <a:rPr lang="en-GB"/>
              <a:pPr>
                <a:defRPr/>
              </a:pPr>
              <a:t>‹#›</a:t>
            </a:fld>
            <a:endParaRPr lang="en-GB"/>
          </a:p>
        </p:txBody>
      </p:sp>
    </p:spTree>
    <p:extLst>
      <p:ext uri="{BB962C8B-B14F-4D97-AF65-F5344CB8AC3E}">
        <p14:creationId xmlns:p14="http://schemas.microsoft.com/office/powerpoint/2010/main" val="230136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0556D3-386A-4000-8FCA-C38397B8BA7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31D1CEC-74B5-46F8-8DC6-78050B27F0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2DDE9BC-2C26-4B0D-9B0C-6249772CC5A0}"/>
              </a:ext>
            </a:extLst>
          </p:cNvPr>
          <p:cNvSpPr>
            <a:spLocks noGrp="1"/>
          </p:cNvSpPr>
          <p:nvPr>
            <p:ph type="sldNum" sz="quarter" idx="12"/>
          </p:nvPr>
        </p:nvSpPr>
        <p:spPr/>
        <p:txBody>
          <a:bodyPr/>
          <a:lstStyle>
            <a:lvl1pPr>
              <a:defRPr/>
            </a:lvl1pPr>
          </a:lstStyle>
          <a:p>
            <a:pPr>
              <a:defRPr/>
            </a:pPr>
            <a:fld id="{FED40E76-2F96-4B12-BE86-BFD8FAC9E8C3}" type="slidenum">
              <a:rPr lang="en-US" altLang="en-US"/>
              <a:pPr>
                <a:defRPr/>
              </a:pPr>
              <a:t>‹#›</a:t>
            </a:fld>
            <a:endParaRPr lang="en-US" altLang="en-US"/>
          </a:p>
        </p:txBody>
      </p:sp>
    </p:spTree>
    <p:extLst>
      <p:ext uri="{BB962C8B-B14F-4D97-AF65-F5344CB8AC3E}">
        <p14:creationId xmlns:p14="http://schemas.microsoft.com/office/powerpoint/2010/main" val="422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AF326-A1B0-4DEC-A212-89E627EB1F2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88FD69-E143-47AF-AFFE-1F947483557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FBB93A7-E0F0-4ED8-B758-B1BC7A16E561}"/>
              </a:ext>
            </a:extLst>
          </p:cNvPr>
          <p:cNvSpPr>
            <a:spLocks noGrp="1"/>
          </p:cNvSpPr>
          <p:nvPr>
            <p:ph type="sldNum" sz="quarter" idx="12"/>
          </p:nvPr>
        </p:nvSpPr>
        <p:spPr/>
        <p:txBody>
          <a:bodyPr/>
          <a:lstStyle>
            <a:lvl1pPr>
              <a:defRPr/>
            </a:lvl1pPr>
          </a:lstStyle>
          <a:p>
            <a:pPr>
              <a:defRPr/>
            </a:pPr>
            <a:fld id="{81324A56-DF27-4E2B-83DB-7A67E6F89B51}" type="slidenum">
              <a:rPr lang="en-US" altLang="en-US"/>
              <a:pPr>
                <a:defRPr/>
              </a:pPr>
              <a:t>‹#›</a:t>
            </a:fld>
            <a:endParaRPr lang="en-US" altLang="en-US"/>
          </a:p>
        </p:txBody>
      </p:sp>
    </p:spTree>
    <p:extLst>
      <p:ext uri="{BB962C8B-B14F-4D97-AF65-F5344CB8AC3E}">
        <p14:creationId xmlns:p14="http://schemas.microsoft.com/office/powerpoint/2010/main" val="65442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9433048" cy="1417638"/>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8BC1A6-A48E-4B29-BF3B-3FA4EFF63D4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13781FDD-131E-4CA2-8A7D-1F7B241BD60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B70A535C-EA88-4F0B-8B8E-A4A6BE28611C}"/>
              </a:ext>
            </a:extLst>
          </p:cNvPr>
          <p:cNvSpPr>
            <a:spLocks noGrp="1"/>
          </p:cNvSpPr>
          <p:nvPr>
            <p:ph type="sldNum" sz="quarter" idx="12"/>
          </p:nvPr>
        </p:nvSpPr>
        <p:spPr/>
        <p:txBody>
          <a:bodyPr/>
          <a:lstStyle>
            <a:lvl1pPr>
              <a:defRPr/>
            </a:lvl1pPr>
          </a:lstStyle>
          <a:p>
            <a:pPr>
              <a:defRPr/>
            </a:pPr>
            <a:fld id="{E5418515-378F-466A-8B9F-7492AEDC4A87}" type="slidenum">
              <a:rPr lang="en-US" altLang="en-US"/>
              <a:pPr>
                <a:defRPr/>
              </a:pPr>
              <a:t>‹#›</a:t>
            </a:fld>
            <a:endParaRPr lang="en-US" altLang="en-US"/>
          </a:p>
        </p:txBody>
      </p:sp>
    </p:spTree>
    <p:extLst>
      <p:ext uri="{BB962C8B-B14F-4D97-AF65-F5344CB8AC3E}">
        <p14:creationId xmlns:p14="http://schemas.microsoft.com/office/powerpoint/2010/main" val="28887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CF795F-7E87-4F41-87C9-31585E18F4A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45A8736-AD48-41EF-BDAB-D71B6A0CCD3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E4768C8F-8261-4F0A-AD0C-8863C5464C0C}"/>
              </a:ext>
            </a:extLst>
          </p:cNvPr>
          <p:cNvSpPr>
            <a:spLocks noGrp="1"/>
          </p:cNvSpPr>
          <p:nvPr>
            <p:ph type="sldNum" sz="quarter" idx="12"/>
          </p:nvPr>
        </p:nvSpPr>
        <p:spPr/>
        <p:txBody>
          <a:bodyPr/>
          <a:lstStyle>
            <a:lvl1pPr>
              <a:defRPr/>
            </a:lvl1pPr>
          </a:lstStyle>
          <a:p>
            <a:pPr>
              <a:defRPr/>
            </a:pPr>
            <a:fld id="{753EC95C-B587-4608-B7E6-E6C1F1A8B102}" type="slidenum">
              <a:rPr lang="en-US" altLang="en-US"/>
              <a:pPr>
                <a:defRPr/>
              </a:pPr>
              <a:t>‹#›</a:t>
            </a:fld>
            <a:endParaRPr lang="en-US" altLang="en-US"/>
          </a:p>
        </p:txBody>
      </p:sp>
    </p:spTree>
    <p:extLst>
      <p:ext uri="{BB962C8B-B14F-4D97-AF65-F5344CB8AC3E}">
        <p14:creationId xmlns:p14="http://schemas.microsoft.com/office/powerpoint/2010/main" val="52442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75D0F-87C4-4AB0-B75B-A63EA72F26D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809BFAE-F9F1-4277-8A96-8B878595A39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8EF1733-98B9-4F88-A9FB-3B46B5174937}"/>
              </a:ext>
            </a:extLst>
          </p:cNvPr>
          <p:cNvSpPr>
            <a:spLocks noGrp="1"/>
          </p:cNvSpPr>
          <p:nvPr>
            <p:ph type="sldNum" sz="quarter" idx="12"/>
          </p:nvPr>
        </p:nvSpPr>
        <p:spPr/>
        <p:txBody>
          <a:bodyPr/>
          <a:lstStyle>
            <a:lvl1pPr>
              <a:defRPr/>
            </a:lvl1pPr>
          </a:lstStyle>
          <a:p>
            <a:pPr>
              <a:defRPr/>
            </a:pPr>
            <a:fld id="{66421E20-D8A7-4ECB-9968-A471BA1F6DD7}" type="slidenum">
              <a:rPr lang="en-US" altLang="en-US"/>
              <a:pPr>
                <a:defRPr/>
              </a:pPr>
              <a:t>‹#›</a:t>
            </a:fld>
            <a:endParaRPr lang="en-US" altLang="en-US"/>
          </a:p>
        </p:txBody>
      </p:sp>
    </p:spTree>
    <p:extLst>
      <p:ext uri="{BB962C8B-B14F-4D97-AF65-F5344CB8AC3E}">
        <p14:creationId xmlns:p14="http://schemas.microsoft.com/office/powerpoint/2010/main" val="28423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BABC8-D1BB-4B79-94B7-27C1C725D6A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13AB154-8DE3-4EEB-974D-95632BEA008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82F0D89-3F02-4C2C-A9DA-8C375C0E5DCE}"/>
              </a:ext>
            </a:extLst>
          </p:cNvPr>
          <p:cNvSpPr>
            <a:spLocks noGrp="1"/>
          </p:cNvSpPr>
          <p:nvPr>
            <p:ph type="sldNum" sz="quarter" idx="12"/>
          </p:nvPr>
        </p:nvSpPr>
        <p:spPr/>
        <p:txBody>
          <a:bodyPr/>
          <a:lstStyle>
            <a:lvl1pPr>
              <a:defRPr/>
            </a:lvl1pPr>
          </a:lstStyle>
          <a:p>
            <a:pPr>
              <a:defRPr/>
            </a:pPr>
            <a:fld id="{D609691F-131A-4D56-B767-8F95CC466538}" type="slidenum">
              <a:rPr lang="en-US" altLang="en-US"/>
              <a:pPr>
                <a:defRPr/>
              </a:pPr>
              <a:t>‹#›</a:t>
            </a:fld>
            <a:endParaRPr lang="en-US" altLang="en-US"/>
          </a:p>
        </p:txBody>
      </p:sp>
    </p:spTree>
    <p:extLst>
      <p:ext uri="{BB962C8B-B14F-4D97-AF65-F5344CB8AC3E}">
        <p14:creationId xmlns:p14="http://schemas.microsoft.com/office/powerpoint/2010/main" val="162238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3DBB0C-632C-4158-8F41-E019A3443C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9075C47B-2512-40FB-8D1E-702CA735FED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85EAF97E-C868-4DF0-B504-DEB949E15B9D}"/>
              </a:ext>
            </a:extLst>
          </p:cNvPr>
          <p:cNvSpPr>
            <a:spLocks noGrp="1"/>
          </p:cNvSpPr>
          <p:nvPr>
            <p:ph type="sldNum" sz="quarter" idx="12"/>
          </p:nvPr>
        </p:nvSpPr>
        <p:spPr/>
        <p:txBody>
          <a:bodyPr/>
          <a:lstStyle>
            <a:lvl1pPr>
              <a:defRPr/>
            </a:lvl1pPr>
          </a:lstStyle>
          <a:p>
            <a:pPr>
              <a:defRPr/>
            </a:pPr>
            <a:fld id="{4C744DB6-2B69-41D4-859A-D0445F11C0B2}" type="slidenum">
              <a:rPr lang="en-US" altLang="en-US"/>
              <a:pPr>
                <a:defRPr/>
              </a:pPr>
              <a:t>‹#›</a:t>
            </a:fld>
            <a:endParaRPr lang="en-US" altLang="en-US"/>
          </a:p>
        </p:txBody>
      </p:sp>
    </p:spTree>
    <p:extLst>
      <p:ext uri="{BB962C8B-B14F-4D97-AF65-F5344CB8AC3E}">
        <p14:creationId xmlns:p14="http://schemas.microsoft.com/office/powerpoint/2010/main" val="42909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C46A84-8851-45AF-860E-8F1F4CDDC0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50B9BB9E-7388-445C-9714-E06B638CAE3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108CF1A9-4118-408F-AF1C-395A9D691769}"/>
              </a:ext>
            </a:extLst>
          </p:cNvPr>
          <p:cNvSpPr>
            <a:spLocks noGrp="1"/>
          </p:cNvSpPr>
          <p:nvPr>
            <p:ph type="sldNum" sz="quarter" idx="12"/>
          </p:nvPr>
        </p:nvSpPr>
        <p:spPr/>
        <p:txBody>
          <a:bodyPr/>
          <a:lstStyle>
            <a:lvl1pPr>
              <a:defRPr/>
            </a:lvl1pPr>
          </a:lstStyle>
          <a:p>
            <a:pPr>
              <a:defRPr/>
            </a:pPr>
            <a:fld id="{65EC5927-D99E-457C-8B10-10CAAAF807C3}" type="slidenum">
              <a:rPr lang="en-US" altLang="en-US"/>
              <a:pPr>
                <a:defRPr/>
              </a:pPr>
              <a:t>‹#›</a:t>
            </a:fld>
            <a:endParaRPr lang="en-US" altLang="en-US"/>
          </a:p>
        </p:txBody>
      </p:sp>
    </p:spTree>
    <p:extLst>
      <p:ext uri="{BB962C8B-B14F-4D97-AF65-F5344CB8AC3E}">
        <p14:creationId xmlns:p14="http://schemas.microsoft.com/office/powerpoint/2010/main" val="333755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9F4D7B-8075-4A0F-A9AD-EF1C93CAFB1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FE3F2719-B15A-41ED-936B-EB3573F4084E}"/>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2FCD1311-08F3-427E-AFBE-EDB0BD0A8275}"/>
              </a:ext>
            </a:extLst>
          </p:cNvPr>
          <p:cNvSpPr>
            <a:spLocks noGrp="1"/>
          </p:cNvSpPr>
          <p:nvPr>
            <p:ph type="sldNum" sz="quarter" idx="12"/>
          </p:nvPr>
        </p:nvSpPr>
        <p:spPr/>
        <p:txBody>
          <a:bodyPr/>
          <a:lstStyle>
            <a:lvl1pPr>
              <a:defRPr/>
            </a:lvl1pPr>
          </a:lstStyle>
          <a:p>
            <a:pPr>
              <a:defRPr/>
            </a:pPr>
            <a:fld id="{6AA38650-B4C5-4C90-84D6-B43116F31BA0}" type="slidenum">
              <a:rPr lang="en-US" altLang="en-US"/>
              <a:pPr>
                <a:defRPr/>
              </a:pPr>
              <a:t>‹#›</a:t>
            </a:fld>
            <a:endParaRPr lang="en-US" altLang="en-US"/>
          </a:p>
        </p:txBody>
      </p:sp>
    </p:spTree>
    <p:extLst>
      <p:ext uri="{BB962C8B-B14F-4D97-AF65-F5344CB8AC3E}">
        <p14:creationId xmlns:p14="http://schemas.microsoft.com/office/powerpoint/2010/main" val="177809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96923-327B-4BD2-9C21-2F9EB782697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907B4CF0-E0FA-41D7-A083-44AF04FFE905}"/>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DCEC722A-7F20-4D0E-9D41-EFE7DB8D5491}"/>
              </a:ext>
            </a:extLst>
          </p:cNvPr>
          <p:cNvSpPr>
            <a:spLocks noGrp="1"/>
          </p:cNvSpPr>
          <p:nvPr>
            <p:ph type="sldNum" sz="quarter" idx="12"/>
          </p:nvPr>
        </p:nvSpPr>
        <p:spPr/>
        <p:txBody>
          <a:bodyPr/>
          <a:lstStyle>
            <a:lvl1pPr>
              <a:defRPr/>
            </a:lvl1pPr>
          </a:lstStyle>
          <a:p>
            <a:pPr>
              <a:defRPr/>
            </a:pPr>
            <a:fld id="{4F2DE3BB-D02C-42D1-88A8-FCA3F7F9718B}" type="slidenum">
              <a:rPr lang="en-US" altLang="en-US"/>
              <a:pPr>
                <a:defRPr/>
              </a:pPr>
              <a:t>‹#›</a:t>
            </a:fld>
            <a:endParaRPr lang="en-US" altLang="en-US"/>
          </a:p>
        </p:txBody>
      </p:sp>
    </p:spTree>
    <p:extLst>
      <p:ext uri="{BB962C8B-B14F-4D97-AF65-F5344CB8AC3E}">
        <p14:creationId xmlns:p14="http://schemas.microsoft.com/office/powerpoint/2010/main" val="415460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53C33AB-5C34-4F2C-887E-FDD86652496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B0017B9-6353-4F7F-8AB7-894DB2AEE0B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0DB53D8-5F72-4C6E-BD18-945CF64D042F}"/>
              </a:ext>
            </a:extLst>
          </p:cNvPr>
          <p:cNvSpPr>
            <a:spLocks noGrp="1"/>
          </p:cNvSpPr>
          <p:nvPr>
            <p:ph type="sldNum" sz="quarter" idx="12"/>
          </p:nvPr>
        </p:nvSpPr>
        <p:spPr/>
        <p:txBody>
          <a:bodyPr/>
          <a:lstStyle>
            <a:lvl1pPr>
              <a:defRPr/>
            </a:lvl1pPr>
          </a:lstStyle>
          <a:p>
            <a:pPr>
              <a:defRPr/>
            </a:pPr>
            <a:fld id="{AF83AE71-ABA7-4DD1-AA10-E4776D41C58F}" type="slidenum">
              <a:rPr lang="en-US" altLang="en-US"/>
              <a:pPr>
                <a:defRPr/>
              </a:pPr>
              <a:t>‹#›</a:t>
            </a:fld>
            <a:endParaRPr lang="en-US" altLang="en-US"/>
          </a:p>
        </p:txBody>
      </p:sp>
    </p:spTree>
    <p:extLst>
      <p:ext uri="{BB962C8B-B14F-4D97-AF65-F5344CB8AC3E}">
        <p14:creationId xmlns:p14="http://schemas.microsoft.com/office/powerpoint/2010/main" val="76484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91680D0-56F6-4692-B1C7-0409EE6F72B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EACA954-9108-423F-A4B6-1E4708B8358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1E88F2E-F366-4BDA-A971-AAE7BE27953A}"/>
              </a:ext>
            </a:extLst>
          </p:cNvPr>
          <p:cNvSpPr>
            <a:spLocks noGrp="1"/>
          </p:cNvSpPr>
          <p:nvPr>
            <p:ph type="sldNum" sz="quarter" idx="12"/>
          </p:nvPr>
        </p:nvSpPr>
        <p:spPr/>
        <p:txBody>
          <a:bodyPr/>
          <a:lstStyle>
            <a:lvl1pPr>
              <a:defRPr/>
            </a:lvl1pPr>
          </a:lstStyle>
          <a:p>
            <a:pPr>
              <a:defRPr/>
            </a:pPr>
            <a:fld id="{C4F532D2-6B4B-40CA-9296-6D4966BBE37F}" type="slidenum">
              <a:rPr lang="en-US" altLang="en-US"/>
              <a:pPr>
                <a:defRPr/>
              </a:pPr>
              <a:t>‹#›</a:t>
            </a:fld>
            <a:endParaRPr lang="en-US" altLang="en-US"/>
          </a:p>
        </p:txBody>
      </p:sp>
    </p:spTree>
    <p:extLst>
      <p:ext uri="{BB962C8B-B14F-4D97-AF65-F5344CB8AC3E}">
        <p14:creationId xmlns:p14="http://schemas.microsoft.com/office/powerpoint/2010/main" val="349382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80D1078-52C0-4E2D-8F8D-C02CDE92C0A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71572BE-1FF0-4DBF-8428-A3FD3FE4A2D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D1AACB5-E5EC-4D0C-B880-53EE57D89BE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EDF105B1-5190-4714-B576-AA0FF417B8A9}" type="datetimeFigureOut">
              <a:rPr lang="en-GB"/>
              <a:pPr>
                <a:defRPr/>
              </a:pPr>
              <a:t>09/03/2022</a:t>
            </a:fld>
            <a:endParaRPr lang="en-GB"/>
          </a:p>
        </p:txBody>
      </p:sp>
      <p:sp>
        <p:nvSpPr>
          <p:cNvPr id="5" name="Footer Placeholder 4">
            <a:extLst>
              <a:ext uri="{FF2B5EF4-FFF2-40B4-BE49-F238E27FC236}">
                <a16:creationId xmlns:a16="http://schemas.microsoft.com/office/drawing/2014/main" id="{ECEE05DD-3214-48F5-AC75-64EDE7D330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062B83C1-4D3A-4086-83ED-369BD079AEE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CD0F37CB-8F6A-4EF4-9CEF-A634839023FD}" type="slidenum">
              <a:rPr lang="en-GB"/>
              <a:pPr>
                <a:defRPr/>
              </a:pPr>
              <a:t>‹#›</a:t>
            </a:fld>
            <a:endParaRPr lang="en-GB"/>
          </a:p>
        </p:txBody>
      </p:sp>
      <p:sp>
        <p:nvSpPr>
          <p:cNvPr id="7" name="Rectangle 6">
            <a:extLst>
              <a:ext uri="{FF2B5EF4-FFF2-40B4-BE49-F238E27FC236}">
                <a16:creationId xmlns:a16="http://schemas.microsoft.com/office/drawing/2014/main" id="{7F0A9F34-2A2C-4DFA-AAA3-9505B15B54F0}"/>
              </a:ext>
            </a:extLst>
          </p:cNvPr>
          <p:cNvSpPr/>
          <p:nvPr userDrawn="1"/>
        </p:nvSpPr>
        <p:spPr bwMode="auto">
          <a:xfrm>
            <a:off x="-180528" y="-99392"/>
            <a:ext cx="9433048" cy="1080120"/>
          </a:xfrm>
          <a:prstGeom prst="rect">
            <a:avLst/>
          </a:prstGeom>
          <a:solidFill>
            <a:schemeClr val="bg1"/>
          </a:solidFill>
          <a:ln w="9525" cap="flat" cmpd="sng" algn="ctr">
            <a:noFill/>
            <a:prstDash val="solid"/>
            <a:round/>
            <a:headEnd type="none" w="med" len="med"/>
            <a:tailEnd type="none" w="med" len="med"/>
          </a:ln>
          <a:effectLst>
            <a:softEdge rad="31750"/>
          </a:effectLst>
        </p:spPr>
        <p:txBody>
          <a:bodyPr/>
          <a:lstStyle/>
          <a:p>
            <a:pPr>
              <a:defRPr/>
            </a:pPr>
            <a:endParaRPr lang="en-GB">
              <a:latin typeface="Arial" charset="0"/>
              <a:ea typeface="ＭＳ Ｐゴシック" charset="-128"/>
            </a:endParaRPr>
          </a:p>
        </p:txBody>
      </p:sp>
      <p:sp>
        <p:nvSpPr>
          <p:cNvPr id="8" name="Rectangle 7">
            <a:extLst>
              <a:ext uri="{FF2B5EF4-FFF2-40B4-BE49-F238E27FC236}">
                <a16:creationId xmlns:a16="http://schemas.microsoft.com/office/drawing/2014/main" id="{0BA32006-5D90-4E0D-BDC2-B30748687B17}"/>
              </a:ext>
            </a:extLst>
          </p:cNvPr>
          <p:cNvSpPr/>
          <p:nvPr userDrawn="1"/>
        </p:nvSpPr>
        <p:spPr bwMode="auto">
          <a:xfrm>
            <a:off x="-146372" y="5935408"/>
            <a:ext cx="9433048" cy="1080120"/>
          </a:xfrm>
          <a:prstGeom prst="rect">
            <a:avLst/>
          </a:prstGeom>
          <a:solidFill>
            <a:schemeClr val="bg1"/>
          </a:solidFill>
          <a:ln w="9525" cap="flat" cmpd="sng" algn="ctr">
            <a:noFill/>
            <a:prstDash val="solid"/>
            <a:round/>
            <a:headEnd type="none" w="med" len="med"/>
            <a:tailEnd type="none" w="med" len="med"/>
          </a:ln>
          <a:effectLst>
            <a:softEdge rad="31750"/>
          </a:effectLst>
        </p:spPr>
        <p:txBody>
          <a:bodyPr/>
          <a:lstStyle/>
          <a:p>
            <a:pPr>
              <a:defRPr/>
            </a:pPr>
            <a:endParaRPr lang="en-GB">
              <a:latin typeface="Arial" charset="0"/>
              <a:ea typeface="ＭＳ Ｐゴシック" charset="-128"/>
            </a:endParaRPr>
          </a:p>
        </p:txBody>
      </p:sp>
      <p:pic>
        <p:nvPicPr>
          <p:cNvPr id="1037" name="Picture 8">
            <a:extLst>
              <a:ext uri="{FF2B5EF4-FFF2-40B4-BE49-F238E27FC236}">
                <a16:creationId xmlns:a16="http://schemas.microsoft.com/office/drawing/2014/main" id="{F554D2D5-FD60-4EB9-A576-5F257CC686B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00788" y="5962650"/>
            <a:ext cx="27019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a:extLst>
              <a:ext uri="{FF2B5EF4-FFF2-40B4-BE49-F238E27FC236}">
                <a16:creationId xmlns:a16="http://schemas.microsoft.com/office/drawing/2014/main" id="{F51AE236-A7B2-41F1-B763-AFC9376BA75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33338"/>
            <a:ext cx="237648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a:extLst>
              <a:ext uri="{FF2B5EF4-FFF2-40B4-BE49-F238E27FC236}">
                <a16:creationId xmlns:a16="http://schemas.microsoft.com/office/drawing/2014/main" id="{F402AF41-BF56-4C06-9B37-256A53C8F7D7}"/>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50113" y="23813"/>
            <a:ext cx="1752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bit.ly/StarWeek2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bit.ly/starart202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bit.ly/StarWeek2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mailto:shane@northpenninesaonb.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northpennines.org.uk/" TargetMode="External"/><Relationship Id="rId4" Type="http://schemas.openxmlformats.org/officeDocument/2006/relationships/hyperlink" Target="mailto:info@northpenninesaonb.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41B085-7FC7-469A-AD07-295C5EE751FF}"/>
              </a:ext>
              <a:ext uri="{C183D7F6-B498-43B3-948B-1728B52AA6E4}">
                <adec:decorative xmlns:adec="http://schemas.microsoft.com/office/drawing/2017/decorative" val="1"/>
              </a:ext>
            </a:extLst>
          </p:cNvPr>
          <p:cNvSpPr/>
          <p:nvPr/>
        </p:nvSpPr>
        <p:spPr>
          <a:xfrm>
            <a:off x="179388" y="981075"/>
            <a:ext cx="8785225" cy="4968875"/>
          </a:xfrm>
          <a:prstGeom prst="rect">
            <a:avLst/>
          </a:prstGeom>
          <a:solidFill>
            <a:srgbClr val="552C8C"/>
          </a:solidFill>
          <a:ln w="76200">
            <a:solidFill>
              <a:srgbClr val="552C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itle 4">
            <a:extLst>
              <a:ext uri="{FF2B5EF4-FFF2-40B4-BE49-F238E27FC236}">
                <a16:creationId xmlns:a16="http://schemas.microsoft.com/office/drawing/2014/main" id="{AC223458-73F1-4AB6-9DE1-F0BCAFED2242}"/>
              </a:ext>
            </a:extLst>
          </p:cNvPr>
          <p:cNvSpPr>
            <a:spLocks noGrp="1"/>
          </p:cNvSpPr>
          <p:nvPr>
            <p:ph type="ctrTitle"/>
          </p:nvPr>
        </p:nvSpPr>
        <p:spPr>
          <a:xfrm>
            <a:off x="611188" y="1055688"/>
            <a:ext cx="7772400" cy="785812"/>
          </a:xfrm>
        </p:spPr>
        <p:txBody>
          <a:bodyPr rtlCol="0">
            <a:normAutofit/>
          </a:bodyPr>
          <a:lstStyle/>
          <a:p>
            <a:pPr eaLnBrk="1" fontAlgn="auto" hangingPunct="1">
              <a:spcAft>
                <a:spcPts val="0"/>
              </a:spcAft>
              <a:defRPr/>
            </a:pPr>
            <a:r>
              <a:rPr lang="en-GB" sz="4000" dirty="0">
                <a:solidFill>
                  <a:schemeClr val="bg1"/>
                </a:solidFill>
                <a:latin typeface="+mn-lt"/>
              </a:rPr>
              <a:t>North Pennines Stargazing Festivals </a:t>
            </a:r>
          </a:p>
        </p:txBody>
      </p:sp>
      <p:sp>
        <p:nvSpPr>
          <p:cNvPr id="16388" name="Subtitle 5">
            <a:extLst>
              <a:ext uri="{FF2B5EF4-FFF2-40B4-BE49-F238E27FC236}">
                <a16:creationId xmlns:a16="http://schemas.microsoft.com/office/drawing/2014/main" id="{6B5C3F0B-6BB8-47B3-89E2-C1DCF9D49533}"/>
              </a:ext>
            </a:extLst>
          </p:cNvPr>
          <p:cNvSpPr>
            <a:spLocks noGrp="1" noChangeArrowheads="1"/>
          </p:cNvSpPr>
          <p:nvPr>
            <p:ph type="subTitle" idx="1"/>
          </p:nvPr>
        </p:nvSpPr>
        <p:spPr>
          <a:xfrm>
            <a:off x="2187575" y="5016500"/>
            <a:ext cx="4535488" cy="785813"/>
          </a:xfrm>
        </p:spPr>
        <p:txBody>
          <a:bodyPr/>
          <a:lstStyle/>
          <a:p>
            <a:pPr eaLnBrk="1" hangingPunct="1"/>
            <a:r>
              <a:rPr lang="en-GB" altLang="en-US" sz="2000">
                <a:solidFill>
                  <a:schemeClr val="bg1"/>
                </a:solidFill>
              </a:rPr>
              <a:t>Shane Harris: Responsible Tourism Lead</a:t>
            </a:r>
          </a:p>
          <a:p>
            <a:pPr eaLnBrk="1" hangingPunct="1"/>
            <a:r>
              <a:rPr lang="en-GB" altLang="en-US" sz="2000">
                <a:solidFill>
                  <a:schemeClr val="bg1"/>
                </a:solidFill>
              </a:rPr>
              <a:t>North Pennines AONB Partnership</a:t>
            </a:r>
          </a:p>
        </p:txBody>
      </p:sp>
      <p:pic>
        <p:nvPicPr>
          <p:cNvPr id="16389" name="Picture 2" descr="Image of Killhope Wheel at night and a sky full of stars">
            <a:extLst>
              <a:ext uri="{FF2B5EF4-FFF2-40B4-BE49-F238E27FC236}">
                <a16:creationId xmlns:a16="http://schemas.microsoft.com/office/drawing/2014/main" id="{D5AF6965-692F-4E76-9C64-3840007A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817688"/>
            <a:ext cx="471011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422"/>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1B66D7-1EB2-4364-97FA-D82A325AF466}"/>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3" name="Title 2">
            <a:extLst>
              <a:ext uri="{FF2B5EF4-FFF2-40B4-BE49-F238E27FC236}">
                <a16:creationId xmlns:a16="http://schemas.microsoft.com/office/drawing/2014/main" id="{15C8084B-7261-4CDB-BA7B-858308E15E86}"/>
              </a:ext>
              <a:ext uri="{C183D7F6-B498-43B3-948B-1728B52AA6E4}">
                <adec:decorative xmlns:adec="http://schemas.microsoft.com/office/drawing/2017/decorative" val="0"/>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Dark Sky Discovery Sites in the North of England</a:t>
            </a:r>
          </a:p>
        </p:txBody>
      </p:sp>
      <p:pic>
        <p:nvPicPr>
          <p:cNvPr id="34819" name="Picture 3" descr="Map plotting dark sky discovery sites in the north of England. ">
            <a:extLst>
              <a:ext uri="{FF2B5EF4-FFF2-40B4-BE49-F238E27FC236}">
                <a16:creationId xmlns:a16="http://schemas.microsoft.com/office/drawing/2014/main" id="{1565038A-4D72-4070-B869-CAAC2AF95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692150"/>
            <a:ext cx="84010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302"/>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7C015F-E4E8-43AB-A554-97096D409DE6}"/>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36867" name="TextBox 2">
            <a:extLst>
              <a:ext uri="{FF2B5EF4-FFF2-40B4-BE49-F238E27FC236}">
                <a16:creationId xmlns:a16="http://schemas.microsoft.com/office/drawing/2014/main" id="{56D9146A-764C-4A9A-BCD3-929528386CB4}"/>
              </a:ext>
            </a:extLst>
          </p:cNvPr>
          <p:cNvSpPr txBox="1">
            <a:spLocks noGrp="1" noChangeArrowheads="1"/>
          </p:cNvSpPr>
          <p:nvPr>
            <p:ph type="title" idx="4294967295"/>
          </p:nvPr>
        </p:nvSpPr>
        <p:spPr bwMode="auto">
          <a:xfrm>
            <a:off x="323850" y="476250"/>
            <a:ext cx="424815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Blog posts</a:t>
            </a:r>
          </a:p>
        </p:txBody>
      </p:sp>
      <p:sp>
        <p:nvSpPr>
          <p:cNvPr id="36868" name="TextBox 3">
            <a:extLst>
              <a:ext uri="{FF2B5EF4-FFF2-40B4-BE49-F238E27FC236}">
                <a16:creationId xmlns:a16="http://schemas.microsoft.com/office/drawing/2014/main" id="{E396A36C-CF27-487D-A9B0-F74FE7F0D65A}"/>
              </a:ext>
            </a:extLst>
          </p:cNvPr>
          <p:cNvSpPr txBox="1">
            <a:spLocks noChangeArrowheads="1"/>
          </p:cNvSpPr>
          <p:nvPr/>
        </p:nvSpPr>
        <p:spPr bwMode="auto">
          <a:xfrm>
            <a:off x="468313" y="1268413"/>
            <a:ext cx="38163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24 blog posts over the week</a:t>
            </a:r>
          </a:p>
          <a:p>
            <a:pPr>
              <a:spcBef>
                <a:spcPct val="0"/>
              </a:spcBef>
              <a:buFont typeface="Wingdings" panose="05000000000000000000" pitchFamily="2" charset="2"/>
              <a:buChar char="Ø"/>
            </a:pPr>
            <a:r>
              <a:rPr lang="en-GB" altLang="en-US" sz="1600">
                <a:latin typeface="Arial" panose="020B0604020202020204" pitchFamily="34" charset="0"/>
              </a:rPr>
              <a:t>All available at the Stargazing Week hub page: </a:t>
            </a:r>
            <a:r>
              <a:rPr lang="en-GB" altLang="en-US" sz="1600">
                <a:latin typeface="Arial" panose="020B0604020202020204" pitchFamily="34" charset="0"/>
                <a:hlinkClick r:id="rId3"/>
              </a:rPr>
              <a:t>http://bit.ly/StarWeek20</a:t>
            </a:r>
            <a:r>
              <a:rPr lang="en-GB" altLang="en-US" sz="1600">
                <a:latin typeface="Arial" panose="020B0604020202020204" pitchFamily="34" charset="0"/>
              </a:rPr>
              <a:t> </a:t>
            </a:r>
          </a:p>
          <a:p>
            <a:pPr>
              <a:spcBef>
                <a:spcPct val="0"/>
              </a:spcBef>
              <a:buFont typeface="Wingdings" panose="05000000000000000000" pitchFamily="2" charset="2"/>
              <a:buChar char="Ø"/>
            </a:pPr>
            <a:r>
              <a:rPr lang="en-GB" altLang="en-US" sz="1600">
                <a:latin typeface="Arial" panose="020B0604020202020204" pitchFamily="34" charset="0"/>
              </a:rPr>
              <a:t>15 different authors</a:t>
            </a:r>
          </a:p>
          <a:p>
            <a:pPr>
              <a:spcBef>
                <a:spcPct val="0"/>
              </a:spcBef>
              <a:buFont typeface="Wingdings" panose="05000000000000000000" pitchFamily="2" charset="2"/>
              <a:buChar char="Ø"/>
            </a:pPr>
            <a:r>
              <a:rPr lang="en-GB" altLang="en-US" sz="1600">
                <a:latin typeface="Arial" panose="020B0604020202020204" pitchFamily="34" charset="0"/>
              </a:rPr>
              <a:t>Wide-ranging stargazing, space, dark skies topics:</a:t>
            </a:r>
          </a:p>
          <a:p>
            <a:pPr lvl="1">
              <a:spcBef>
                <a:spcPct val="0"/>
              </a:spcBef>
              <a:buFont typeface="Wingdings" panose="05000000000000000000" pitchFamily="2" charset="2"/>
              <a:buChar char="Ø"/>
            </a:pPr>
            <a:r>
              <a:rPr lang="en-GB" altLang="en-US" sz="1600">
                <a:latin typeface="Arial" panose="020B0604020202020204" pitchFamily="34" charset="0"/>
              </a:rPr>
              <a:t>Andromeda</a:t>
            </a:r>
          </a:p>
          <a:p>
            <a:pPr lvl="1">
              <a:spcBef>
                <a:spcPct val="0"/>
              </a:spcBef>
              <a:buFont typeface="Wingdings" panose="05000000000000000000" pitchFamily="2" charset="2"/>
              <a:buChar char="Ø"/>
            </a:pPr>
            <a:r>
              <a:rPr lang="en-GB" altLang="en-US" sz="1600">
                <a:latin typeface="Arial" panose="020B0604020202020204" pitchFamily="34" charset="0"/>
              </a:rPr>
              <a:t>Northern Lights</a:t>
            </a:r>
          </a:p>
          <a:p>
            <a:pPr lvl="1">
              <a:spcBef>
                <a:spcPct val="0"/>
              </a:spcBef>
              <a:buFont typeface="Wingdings" panose="05000000000000000000" pitchFamily="2" charset="2"/>
              <a:buChar char="Ø"/>
            </a:pPr>
            <a:r>
              <a:rPr lang="en-GB" altLang="en-US" sz="1600">
                <a:latin typeface="Arial" panose="020B0604020202020204" pitchFamily="34" charset="0"/>
              </a:rPr>
              <a:t>Astrophotography</a:t>
            </a:r>
          </a:p>
          <a:p>
            <a:pPr lvl="1">
              <a:spcBef>
                <a:spcPct val="0"/>
              </a:spcBef>
              <a:buFont typeface="Wingdings" panose="05000000000000000000" pitchFamily="2" charset="2"/>
              <a:buChar char="Ø"/>
            </a:pPr>
            <a:r>
              <a:rPr lang="en-GB" altLang="en-US" sz="1600">
                <a:latin typeface="Arial" panose="020B0604020202020204" pitchFamily="34" charset="0"/>
              </a:rPr>
              <a:t>Interviews with local astronomers and businesses</a:t>
            </a:r>
          </a:p>
          <a:p>
            <a:pPr>
              <a:spcBef>
                <a:spcPct val="0"/>
              </a:spcBef>
              <a:buFont typeface="Wingdings" panose="05000000000000000000" pitchFamily="2" charset="2"/>
              <a:buChar char="Ø"/>
            </a:pPr>
            <a:r>
              <a:rPr lang="en-GB" altLang="en-US" sz="1600">
                <a:latin typeface="Arial" panose="020B0604020202020204" pitchFamily="34" charset="0"/>
              </a:rPr>
              <a:t>Each blog post had accompanying social media posts</a:t>
            </a:r>
          </a:p>
          <a:p>
            <a:pPr>
              <a:spcBef>
                <a:spcPct val="0"/>
              </a:spcBef>
              <a:buFont typeface="Wingdings" panose="05000000000000000000" pitchFamily="2" charset="2"/>
              <a:buChar char="Ø"/>
            </a:pPr>
            <a:endParaRPr lang="en-GB" altLang="en-US" sz="1600">
              <a:latin typeface="Arial" panose="020B0604020202020204" pitchFamily="34" charset="0"/>
            </a:endParaRPr>
          </a:p>
        </p:txBody>
      </p:sp>
      <p:pic>
        <p:nvPicPr>
          <p:cNvPr id="36869" name="Picture 5" descr="Screen grab of blog posts from the website.  ">
            <a:extLst>
              <a:ext uri="{FF2B5EF4-FFF2-40B4-BE49-F238E27FC236}">
                <a16:creationId xmlns:a16="http://schemas.microsoft.com/office/drawing/2014/main" id="{2D828D6E-CA19-40D1-9546-8FC8C5542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692150"/>
            <a:ext cx="43910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963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7642C-007B-4289-9971-736E575A1D82}"/>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38916" name="TextBox 3">
            <a:extLst>
              <a:ext uri="{FF2B5EF4-FFF2-40B4-BE49-F238E27FC236}">
                <a16:creationId xmlns:a16="http://schemas.microsoft.com/office/drawing/2014/main" id="{C85A7270-153B-4CD2-9405-2522C9EA04FA}"/>
              </a:ext>
            </a:extLst>
          </p:cNvPr>
          <p:cNvSpPr txBox="1">
            <a:spLocks noGrp="1" noChangeArrowheads="1"/>
          </p:cNvSpPr>
          <p:nvPr>
            <p:ph type="title" idx="4294967295"/>
          </p:nvPr>
        </p:nvSpPr>
        <p:spPr bwMode="auto">
          <a:xfrm>
            <a:off x="323850" y="476250"/>
            <a:ext cx="3024188"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Nocturnal wildlife</a:t>
            </a:r>
          </a:p>
        </p:txBody>
      </p:sp>
      <p:sp>
        <p:nvSpPr>
          <p:cNvPr id="38919" name="TextBox 8">
            <a:extLst>
              <a:ext uri="{FF2B5EF4-FFF2-40B4-BE49-F238E27FC236}">
                <a16:creationId xmlns:a16="http://schemas.microsoft.com/office/drawing/2014/main" id="{8F3212BD-5D22-48F5-824A-0D6C022657D7}"/>
              </a:ext>
            </a:extLst>
          </p:cNvPr>
          <p:cNvSpPr txBox="1">
            <a:spLocks noChangeArrowheads="1"/>
          </p:cNvSpPr>
          <p:nvPr/>
        </p:nvSpPr>
        <p:spPr bwMode="auto">
          <a:xfrm>
            <a:off x="355600" y="1084263"/>
            <a:ext cx="35290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Blog content</a:t>
            </a:r>
          </a:p>
          <a:p>
            <a:pPr lvl="1">
              <a:spcBef>
                <a:spcPct val="0"/>
              </a:spcBef>
              <a:buFont typeface="Wingdings" panose="05000000000000000000" pitchFamily="2" charset="2"/>
              <a:buChar char="Ø"/>
            </a:pPr>
            <a:r>
              <a:rPr lang="en-GB" altLang="en-US" sz="1600">
                <a:latin typeface="Arial" panose="020B0604020202020204" pitchFamily="34" charset="0"/>
              </a:rPr>
              <a:t>Things that go screech in the night</a:t>
            </a:r>
          </a:p>
          <a:p>
            <a:pPr lvl="1">
              <a:spcBef>
                <a:spcPct val="0"/>
              </a:spcBef>
              <a:buFont typeface="Wingdings" panose="05000000000000000000" pitchFamily="2" charset="2"/>
              <a:buChar char="Ø"/>
            </a:pPr>
            <a:r>
              <a:rPr lang="en-GB" altLang="en-US" sz="1600">
                <a:latin typeface="Arial" panose="020B0604020202020204" pitchFamily="34" charset="0"/>
              </a:rPr>
              <a:t>Camera trap footage from Fellfoot Forward</a:t>
            </a:r>
          </a:p>
          <a:p>
            <a:pPr lvl="1">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Night Creatures Twitter World Cup</a:t>
            </a:r>
          </a:p>
        </p:txBody>
      </p:sp>
      <p:pic>
        <p:nvPicPr>
          <p:cNvPr id="38918" name="Picture 7" descr="Screen shot of a tweet from the North Pennines AONB about the Night Creatures World Cup">
            <a:extLst>
              <a:ext uri="{FF2B5EF4-FFF2-40B4-BE49-F238E27FC236}">
                <a16:creationId xmlns:a16="http://schemas.microsoft.com/office/drawing/2014/main" id="{1A8D0423-D5E5-42AD-9924-6E177EC12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3413125"/>
            <a:ext cx="36052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A  screenshot of a tweet from the North Pennines AONB about the Night Creatures World Cup">
            <a:extLst>
              <a:ext uri="{FF2B5EF4-FFF2-40B4-BE49-F238E27FC236}">
                <a16:creationId xmlns:a16="http://schemas.microsoft.com/office/drawing/2014/main" id="{0ABD3001-FB52-49E2-95A1-0D56464A7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88" y="463550"/>
            <a:ext cx="455136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582"/>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41E800-61C0-4535-9D2B-C3AE8573BAA8}"/>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 name="Title 1">
            <a:extLst>
              <a:ext uri="{FF2B5EF4-FFF2-40B4-BE49-F238E27FC236}">
                <a16:creationId xmlns:a16="http://schemas.microsoft.com/office/drawing/2014/main" id="{A3B130C8-7DF0-47C2-8C2B-C3496B9918C7}"/>
              </a:ext>
            </a:extLst>
          </p:cNvPr>
          <p:cNvSpPr>
            <a:spLocks noGrp="1"/>
          </p:cNvSpPr>
          <p:nvPr>
            <p:ph type="title"/>
          </p:nvPr>
        </p:nvSpPr>
        <p:spPr/>
        <p:txBody>
          <a:bodyPr/>
          <a:lstStyle/>
          <a:p>
            <a:pPr algn="l"/>
            <a:r>
              <a:rPr lang="en-GB" b="1" dirty="0">
                <a:latin typeface="Arial" charset="0"/>
                <a:ea typeface="ＭＳ Ｐゴシック" panose="020B0600070205080204" pitchFamily="34" charset="-128"/>
              </a:rPr>
              <a:t>Star Art 2020 </a:t>
            </a:r>
            <a:br>
              <a:rPr lang="en-GB" b="1" dirty="0">
                <a:latin typeface="Arial" charset="0"/>
                <a:ea typeface="ＭＳ Ｐゴシック" panose="020B0600070205080204" pitchFamily="34" charset="-128"/>
              </a:rPr>
            </a:br>
            <a:endParaRPr lang="en-GB" dirty="0"/>
          </a:p>
        </p:txBody>
      </p:sp>
      <p:sp>
        <p:nvSpPr>
          <p:cNvPr id="6" name="TextBox 5">
            <a:extLst>
              <a:ext uri="{FF2B5EF4-FFF2-40B4-BE49-F238E27FC236}">
                <a16:creationId xmlns:a16="http://schemas.microsoft.com/office/drawing/2014/main" id="{6F5527D6-E8F5-4E01-AE12-A9DE73EDD696}"/>
              </a:ext>
            </a:extLst>
          </p:cNvPr>
          <p:cNvSpPr txBox="1">
            <a:spLocks/>
          </p:cNvSpPr>
          <p:nvPr/>
        </p:nvSpPr>
        <p:spPr>
          <a:xfrm>
            <a:off x="191745" y="1464379"/>
            <a:ext cx="3730625" cy="366254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Children’s art competition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Launched during the festival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Three age groups: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Under 8s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8-12</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13-18</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32 entries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Extended impact beyond Half Term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sng" strike="noStrike" kern="1200" cap="none" spc="0" normalizeH="0" baseline="0" noProof="0" dirty="0">
              <a:ln>
                <a:noFill/>
              </a:ln>
              <a:solidFill>
                <a:srgbClr val="0000FF"/>
              </a:solidFill>
              <a:effectLst/>
              <a:uLnTx/>
              <a:uFillTx/>
              <a:latin typeface="Arial" charset="0"/>
              <a:ea typeface="ＭＳ Ｐゴシック" panose="020B0600070205080204" pitchFamily="34" charset="-128"/>
              <a:cs typeface="+mn-cs"/>
              <a:hlinkClick r:id="rId3"/>
            </a:endParaRPr>
          </a:p>
        </p:txBody>
      </p:sp>
      <p:pic>
        <p:nvPicPr>
          <p:cNvPr id="40964" name="Picture 4" descr="An image of a child's painting of the miky way">
            <a:extLst>
              <a:ext uri="{FF2B5EF4-FFF2-40B4-BE49-F238E27FC236}">
                <a16:creationId xmlns:a16="http://schemas.microsoft.com/office/drawing/2014/main" id="{B9B9496A-0B79-4DD5-AAA0-7F63EE530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00038"/>
            <a:ext cx="37306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An image of stars in the night sky">
            <a:extLst>
              <a:ext uri="{FF2B5EF4-FFF2-40B4-BE49-F238E27FC236}">
                <a16:creationId xmlns:a16="http://schemas.microsoft.com/office/drawing/2014/main" id="{C32C2D84-D54B-4D44-BA7C-6BE301E77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3295650"/>
            <a:ext cx="47339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068"/>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E68EF5-933D-40D5-9AD2-D9D263C0F5F4}"/>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43012" name="TextBox 3">
            <a:extLst>
              <a:ext uri="{FF2B5EF4-FFF2-40B4-BE49-F238E27FC236}">
                <a16:creationId xmlns:a16="http://schemas.microsoft.com/office/drawing/2014/main" id="{0F7BCA6B-FF8F-4F56-AD36-716AF79BFC5A}"/>
              </a:ext>
            </a:extLst>
          </p:cNvPr>
          <p:cNvSpPr txBox="1">
            <a:spLocks noGrp="1" noChangeArrowheads="1"/>
          </p:cNvSpPr>
          <p:nvPr>
            <p:ph type="title" idx="4294967295"/>
          </p:nvPr>
        </p:nvSpPr>
        <p:spPr bwMode="auto">
          <a:xfrm>
            <a:off x="323850" y="404813"/>
            <a:ext cx="3960813" cy="4619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err="1">
                <a:ln>
                  <a:noFill/>
                </a:ln>
                <a:solidFill>
                  <a:schemeClr val="tx1"/>
                </a:solidFill>
                <a:effectLst/>
                <a:uLnTx/>
                <a:uFillTx/>
                <a:latin typeface="Arial" panose="020B0604020202020204" pitchFamily="34" charset="0"/>
                <a:ea typeface="ＭＳ Ｐゴシック" panose="020B0600070205080204" pitchFamily="34" charset="-128"/>
                <a:cs typeface="+mn-cs"/>
              </a:rPr>
              <a:t>Bowlees</a:t>
            </a: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 Visitor Centre</a:t>
            </a:r>
          </a:p>
        </p:txBody>
      </p:sp>
      <p:sp>
        <p:nvSpPr>
          <p:cNvPr id="43013" name="TextBox 5">
            <a:extLst>
              <a:ext uri="{FF2B5EF4-FFF2-40B4-BE49-F238E27FC236}">
                <a16:creationId xmlns:a16="http://schemas.microsoft.com/office/drawing/2014/main" id="{F7AD9FB8-CCC9-4E9A-8387-4990A9795AE6}"/>
              </a:ext>
            </a:extLst>
          </p:cNvPr>
          <p:cNvSpPr txBox="1">
            <a:spLocks noChangeArrowheads="1"/>
          </p:cNvSpPr>
          <p:nvPr/>
        </p:nvSpPr>
        <p:spPr bwMode="auto">
          <a:xfrm>
            <a:off x="323850" y="1196975"/>
            <a:ext cx="34559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Self-guided </a:t>
            </a:r>
            <a:r>
              <a:rPr lang="en-GB" altLang="en-US" sz="1600" b="1">
                <a:latin typeface="Arial" panose="020B0604020202020204" pitchFamily="34" charset="0"/>
              </a:rPr>
              <a:t>Moon ‘Treasure’ Trail</a:t>
            </a:r>
            <a:r>
              <a:rPr lang="en-GB" altLang="en-US" sz="1600">
                <a:latin typeface="Arial" panose="020B0604020202020204" pitchFamily="34" charset="0"/>
              </a:rPr>
              <a:t> – all week. </a:t>
            </a:r>
            <a:r>
              <a:rPr lang="en-GB" altLang="en-US" sz="1600" b="1">
                <a:latin typeface="Arial" panose="020B0604020202020204" pitchFamily="34" charset="0"/>
              </a:rPr>
              <a:t>Solar System </a:t>
            </a:r>
            <a:r>
              <a:rPr lang="en-GB" altLang="en-US" sz="1600">
                <a:latin typeface="Arial" panose="020B0604020202020204" pitchFamily="34" charset="0"/>
              </a:rPr>
              <a:t>theme in 2021</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b="1">
                <a:latin typeface="Arial" panose="020B0604020202020204" pitchFamily="34" charset="0"/>
              </a:rPr>
              <a:t>Wild Wednesday </a:t>
            </a:r>
            <a:r>
              <a:rPr lang="en-GB" altLang="en-US" sz="1600">
                <a:latin typeface="Arial" panose="020B0604020202020204" pitchFamily="34" charset="0"/>
              </a:rPr>
              <a:t>activities:</a:t>
            </a:r>
          </a:p>
          <a:p>
            <a:pPr>
              <a:spcBef>
                <a:spcPct val="0"/>
              </a:spcBef>
              <a:buFont typeface="Wingdings" panose="05000000000000000000" pitchFamily="2" charset="2"/>
              <a:buChar char="Ø"/>
            </a:pPr>
            <a:endParaRPr lang="en-GB" altLang="en-US" sz="1600">
              <a:latin typeface="Arial" panose="020B0604020202020204" pitchFamily="34" charset="0"/>
            </a:endParaRPr>
          </a:p>
          <a:p>
            <a:pPr lvl="1">
              <a:spcBef>
                <a:spcPct val="0"/>
              </a:spcBef>
              <a:buFont typeface="Wingdings" panose="05000000000000000000" pitchFamily="2" charset="2"/>
              <a:buChar char="Ø"/>
            </a:pPr>
            <a:r>
              <a:rPr lang="en-GB" altLang="en-US" sz="1600">
                <a:latin typeface="Arial" panose="020B0604020202020204" pitchFamily="34" charset="0"/>
              </a:rPr>
              <a:t>Nocturnal Animals</a:t>
            </a:r>
          </a:p>
          <a:p>
            <a:pPr lvl="1">
              <a:spcBef>
                <a:spcPct val="0"/>
              </a:spcBef>
              <a:buFont typeface="Wingdings" panose="05000000000000000000" pitchFamily="2" charset="2"/>
              <a:buChar char="Ø"/>
            </a:pPr>
            <a:endParaRPr lang="en-GB" altLang="en-US" sz="1600">
              <a:latin typeface="Arial" panose="020B0604020202020204" pitchFamily="34" charset="0"/>
            </a:endParaRPr>
          </a:p>
          <a:p>
            <a:pPr lvl="1">
              <a:spcBef>
                <a:spcPct val="0"/>
              </a:spcBef>
              <a:buFont typeface="Wingdings" panose="05000000000000000000" pitchFamily="2" charset="2"/>
              <a:buChar char="Ø"/>
            </a:pPr>
            <a:r>
              <a:rPr lang="en-GB" altLang="en-US" sz="1600">
                <a:latin typeface="Arial" panose="020B0604020202020204" pitchFamily="34" charset="0"/>
              </a:rPr>
              <a:t>Make a pinwheel galaxy</a:t>
            </a:r>
          </a:p>
          <a:p>
            <a:pPr lvl="1">
              <a:spcBef>
                <a:spcPct val="0"/>
              </a:spcBef>
              <a:buFont typeface="Wingdings" panose="05000000000000000000" pitchFamily="2" charset="2"/>
              <a:buChar char="Ø"/>
            </a:pPr>
            <a:endParaRPr lang="en-GB" altLang="en-US" sz="1600">
              <a:latin typeface="Arial" panose="020B0604020202020204" pitchFamily="34" charset="0"/>
            </a:endParaRPr>
          </a:p>
          <a:p>
            <a:pPr lvl="1">
              <a:spcBef>
                <a:spcPct val="0"/>
              </a:spcBef>
              <a:buFont typeface="Wingdings" panose="05000000000000000000" pitchFamily="2" charset="2"/>
              <a:buChar char="Ø"/>
            </a:pPr>
            <a:r>
              <a:rPr lang="en-GB" altLang="en-US" sz="1600">
                <a:latin typeface="Arial" panose="020B0604020202020204" pitchFamily="34" charset="0"/>
              </a:rPr>
              <a:t>Constellation game</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endParaRPr lang="en-GB" altLang="en-US" sz="1600">
              <a:latin typeface="Arial" panose="020B0604020202020204" pitchFamily="34" charset="0"/>
            </a:endParaRPr>
          </a:p>
        </p:txBody>
      </p:sp>
      <p:pic>
        <p:nvPicPr>
          <p:cNvPr id="43014" name="Picture 4" descr="An example of an event as part of the star gazing festival - Moon Trail. ">
            <a:extLst>
              <a:ext uri="{FF2B5EF4-FFF2-40B4-BE49-F238E27FC236}">
                <a16:creationId xmlns:a16="http://schemas.microsoft.com/office/drawing/2014/main" id="{2C5F5C76-487F-44BC-A694-1D3CF34AF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314325"/>
            <a:ext cx="33782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a:extLst>
              <a:ext uri="{FF2B5EF4-FFF2-40B4-BE49-F238E27FC236}">
                <a16:creationId xmlns:a16="http://schemas.microsoft.com/office/drawing/2014/main" id="{B4193394-F3D2-42E1-A079-2A21569493D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3981450"/>
            <a:ext cx="43846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0">
            <a:extLst>
              <a:ext uri="{FF2B5EF4-FFF2-40B4-BE49-F238E27FC236}">
                <a16:creationId xmlns:a16="http://schemas.microsoft.com/office/drawing/2014/main" id="{A73AEB6B-F080-4DC9-AFF1-9A61E06EC09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3992563"/>
            <a:ext cx="30226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8841"/>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FF855A-08F8-44CB-B625-074F0CF4280E}"/>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45061" name="TextBox 6">
            <a:extLst>
              <a:ext uri="{FF2B5EF4-FFF2-40B4-BE49-F238E27FC236}">
                <a16:creationId xmlns:a16="http://schemas.microsoft.com/office/drawing/2014/main" id="{BD139B34-2ACD-4B01-BB45-6B72497F36D9}"/>
              </a:ext>
            </a:extLst>
          </p:cNvPr>
          <p:cNvSpPr txBox="1">
            <a:spLocks noGrp="1" noChangeArrowheads="1"/>
          </p:cNvSpPr>
          <p:nvPr>
            <p:ph type="title" idx="4294967295"/>
          </p:nvPr>
        </p:nvSpPr>
        <p:spPr bwMode="auto">
          <a:xfrm>
            <a:off x="266700" y="476250"/>
            <a:ext cx="3800475"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Spreading the word</a:t>
            </a:r>
          </a:p>
        </p:txBody>
      </p:sp>
      <p:sp>
        <p:nvSpPr>
          <p:cNvPr id="45062" name="TextBox 7">
            <a:extLst>
              <a:ext uri="{FF2B5EF4-FFF2-40B4-BE49-F238E27FC236}">
                <a16:creationId xmlns:a16="http://schemas.microsoft.com/office/drawing/2014/main" id="{C85E6882-4500-4273-AC72-1F7AD61F26D2}"/>
              </a:ext>
            </a:extLst>
          </p:cNvPr>
          <p:cNvSpPr txBox="1">
            <a:spLocks noChangeArrowheads="1"/>
          </p:cNvSpPr>
          <p:nvPr/>
        </p:nvSpPr>
        <p:spPr bwMode="auto">
          <a:xfrm>
            <a:off x="395288" y="1268413"/>
            <a:ext cx="3800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b="1">
                <a:latin typeface="Arial" panose="020B0604020202020204" pitchFamily="34" charset="0"/>
              </a:rPr>
              <a:t>How dark is it? </a:t>
            </a:r>
            <a:r>
              <a:rPr lang="en-GB" altLang="en-US" sz="1600">
                <a:latin typeface="Arial" panose="020B0604020202020204" pitchFamily="34" charset="0"/>
              </a:rPr>
              <a:t>Blog post</a:t>
            </a:r>
          </a:p>
          <a:p>
            <a:pPr lvl="1">
              <a:spcBef>
                <a:spcPct val="0"/>
              </a:spcBef>
              <a:buFont typeface="Wingdings" panose="05000000000000000000" pitchFamily="2" charset="2"/>
              <a:buChar char="Ø"/>
            </a:pPr>
            <a:r>
              <a:rPr lang="en-GB" altLang="en-US" sz="1600">
                <a:latin typeface="Arial" panose="020B0604020202020204" pitchFamily="34" charset="0"/>
              </a:rPr>
              <a:t>Setting out how special our dark night sky is and how important it is to preserve</a:t>
            </a:r>
          </a:p>
        </p:txBody>
      </p:sp>
      <p:sp>
        <p:nvSpPr>
          <p:cNvPr id="45063" name="TextBox 9">
            <a:extLst>
              <a:ext uri="{FF2B5EF4-FFF2-40B4-BE49-F238E27FC236}">
                <a16:creationId xmlns:a16="http://schemas.microsoft.com/office/drawing/2014/main" id="{E2D1C8D9-6C58-445F-9381-E16540A2AB44}"/>
              </a:ext>
            </a:extLst>
          </p:cNvPr>
          <p:cNvSpPr txBox="1">
            <a:spLocks noChangeArrowheads="1"/>
          </p:cNvSpPr>
          <p:nvPr/>
        </p:nvSpPr>
        <p:spPr bwMode="auto">
          <a:xfrm>
            <a:off x="403225" y="2601913"/>
            <a:ext cx="35290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b="1">
                <a:latin typeface="Arial" panose="020B0604020202020204" pitchFamily="34" charset="0"/>
              </a:rPr>
              <a:t>Keeping dark places dark </a:t>
            </a:r>
            <a:r>
              <a:rPr lang="en-GB" altLang="en-US" sz="1600">
                <a:latin typeface="Arial" panose="020B0604020202020204" pitchFamily="34" charset="0"/>
              </a:rPr>
              <a:t>Blog post</a:t>
            </a:r>
          </a:p>
          <a:p>
            <a:pPr lvl="1">
              <a:spcBef>
                <a:spcPct val="0"/>
              </a:spcBef>
              <a:buFont typeface="Wingdings" panose="05000000000000000000" pitchFamily="2" charset="2"/>
              <a:buChar char="Ø"/>
            </a:pPr>
            <a:r>
              <a:rPr lang="en-GB" altLang="en-US" sz="1600">
                <a:latin typeface="Arial" panose="020B0604020202020204" pitchFamily="34" charset="0"/>
              </a:rPr>
              <a:t>Light pollution</a:t>
            </a:r>
          </a:p>
          <a:p>
            <a:pPr lvl="1">
              <a:spcBef>
                <a:spcPct val="0"/>
              </a:spcBef>
              <a:buFont typeface="Wingdings" panose="05000000000000000000" pitchFamily="2" charset="2"/>
              <a:buChar char="Ø"/>
            </a:pPr>
            <a:r>
              <a:rPr lang="en-GB" altLang="en-US" sz="1600">
                <a:latin typeface="Arial" panose="020B0604020202020204" pitchFamily="34" charset="0"/>
              </a:rPr>
              <a:t>Impacts – astronomy, human health, nature</a:t>
            </a:r>
          </a:p>
          <a:p>
            <a:pPr lvl="1">
              <a:spcBef>
                <a:spcPct val="0"/>
              </a:spcBef>
              <a:buFont typeface="Wingdings" panose="05000000000000000000" pitchFamily="2" charset="2"/>
              <a:buChar char="Ø"/>
            </a:pPr>
            <a:r>
              <a:rPr lang="en-GB" altLang="en-US" sz="1600">
                <a:latin typeface="Arial" panose="020B0604020202020204" pitchFamily="34" charset="0"/>
              </a:rPr>
              <a:t>How to tackle it</a:t>
            </a:r>
          </a:p>
        </p:txBody>
      </p:sp>
      <p:sp>
        <p:nvSpPr>
          <p:cNvPr id="45064" name="TextBox 1">
            <a:extLst>
              <a:ext uri="{FF2B5EF4-FFF2-40B4-BE49-F238E27FC236}">
                <a16:creationId xmlns:a16="http://schemas.microsoft.com/office/drawing/2014/main" id="{523F310F-A6E8-4F26-BA71-2A3AD0020FE0}"/>
              </a:ext>
            </a:extLst>
          </p:cNvPr>
          <p:cNvSpPr txBox="1">
            <a:spLocks noChangeArrowheads="1"/>
          </p:cNvSpPr>
          <p:nvPr/>
        </p:nvSpPr>
        <p:spPr bwMode="auto">
          <a:xfrm>
            <a:off x="403225" y="4511675"/>
            <a:ext cx="4248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2000" b="1">
                <a:latin typeface="Arial" panose="020B0604020202020204" pitchFamily="34" charset="0"/>
              </a:rPr>
              <a:t>Facebook reach of almost 5,000 with over 300 engagements</a:t>
            </a:r>
          </a:p>
          <a:p>
            <a:pPr>
              <a:spcBef>
                <a:spcPct val="0"/>
              </a:spcBef>
              <a:buFont typeface="Wingdings" panose="05000000000000000000" pitchFamily="2" charset="2"/>
              <a:buChar char="Ø"/>
            </a:pPr>
            <a:r>
              <a:rPr lang="en-GB" altLang="en-US" sz="2000" b="1">
                <a:latin typeface="Arial" panose="020B0604020202020204" pitchFamily="34" charset="0"/>
              </a:rPr>
              <a:t>150+ blog views</a:t>
            </a:r>
          </a:p>
        </p:txBody>
      </p:sp>
      <p:pic>
        <p:nvPicPr>
          <p:cNvPr id="45060" name="Picture 4" descr="A screen shot of a tweet about North Pennines Stargazing Week.">
            <a:extLst>
              <a:ext uri="{FF2B5EF4-FFF2-40B4-BE49-F238E27FC236}">
                <a16:creationId xmlns:a16="http://schemas.microsoft.com/office/drawing/2014/main" id="{C6A7FBF0-B1BA-4F59-8F32-5279D3D25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33375"/>
            <a:ext cx="336867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3818"/>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76100D-1219-44F6-B1B3-FC94F12DEE2C}"/>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47108" name="TextBox 1">
            <a:extLst>
              <a:ext uri="{FF2B5EF4-FFF2-40B4-BE49-F238E27FC236}">
                <a16:creationId xmlns:a16="http://schemas.microsoft.com/office/drawing/2014/main" id="{FFE4EEEC-D06F-405B-992B-5178E54B5C64}"/>
              </a:ext>
            </a:extLst>
          </p:cNvPr>
          <p:cNvSpPr txBox="1">
            <a:spLocks noGrp="1" noChangeArrowheads="1"/>
          </p:cNvSpPr>
          <p:nvPr>
            <p:ph type="title" idx="4294967295"/>
          </p:nvPr>
        </p:nvSpPr>
        <p:spPr bwMode="auto">
          <a:xfrm>
            <a:off x="323850" y="476250"/>
            <a:ext cx="2303463"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Impact (2020)</a:t>
            </a:r>
          </a:p>
        </p:txBody>
      </p:sp>
      <p:sp>
        <p:nvSpPr>
          <p:cNvPr id="4" name="TextBox 3">
            <a:extLst>
              <a:ext uri="{FF2B5EF4-FFF2-40B4-BE49-F238E27FC236}">
                <a16:creationId xmlns:a16="http://schemas.microsoft.com/office/drawing/2014/main" id="{AB7A6A98-DB63-43B5-ACFC-A2C175EB07E3}"/>
              </a:ext>
            </a:extLst>
          </p:cNvPr>
          <p:cNvSpPr txBox="1"/>
          <p:nvPr/>
        </p:nvSpPr>
        <p:spPr>
          <a:xfrm>
            <a:off x="306388" y="1009650"/>
            <a:ext cx="3455987" cy="5508625"/>
          </a:xfrm>
          <a:prstGeom prst="rect">
            <a:avLst/>
          </a:prstGeom>
          <a:noFill/>
        </p:spPr>
        <p:txBody>
          <a:bodyPr>
            <a:spAutoFit/>
          </a:bodyPr>
          <a:lstStyle/>
          <a:p>
            <a:pPr>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Facebook</a:t>
            </a:r>
            <a:r>
              <a:rPr lang="en-GB" sz="1600" dirty="0">
                <a:latin typeface="Arial" charset="0"/>
              </a:rPr>
              <a:t> </a:t>
            </a:r>
          </a:p>
          <a:p>
            <a:pPr marL="742950" lvl="1" indent="-285750">
              <a:buFont typeface="Wingdings" panose="05000000000000000000" pitchFamily="2" charset="2"/>
              <a:buChar char="Ø"/>
              <a:defRPr/>
            </a:pPr>
            <a:r>
              <a:rPr lang="en-GB" sz="1600" dirty="0">
                <a:latin typeface="Arial" charset="0"/>
              </a:rPr>
              <a:t>Reach – 49,000</a:t>
            </a:r>
          </a:p>
          <a:p>
            <a:pPr marL="742950" lvl="1" indent="-285750">
              <a:buFont typeface="Wingdings" panose="05000000000000000000" pitchFamily="2" charset="2"/>
              <a:buChar char="Ø"/>
              <a:defRPr/>
            </a:pPr>
            <a:r>
              <a:rPr lang="en-GB" sz="1600" dirty="0">
                <a:latin typeface="Arial" charset="0"/>
              </a:rPr>
              <a:t>5,000+ engagements</a:t>
            </a:r>
          </a:p>
          <a:p>
            <a:pPr marL="742950" lvl="1" indent="-285750">
              <a:buFont typeface="Wingdings" panose="05000000000000000000" pitchFamily="2" charset="2"/>
              <a:buChar char="Ø"/>
              <a:defRPr/>
            </a:pPr>
            <a:r>
              <a:rPr lang="en-GB" sz="1600" dirty="0">
                <a:latin typeface="Arial" charset="0"/>
              </a:rPr>
              <a:t>Likes, comments, shares, image enlargements…</a:t>
            </a:r>
          </a:p>
          <a:p>
            <a:pPr marL="742950" lvl="1" indent="-285750">
              <a:buFont typeface="Wingdings" panose="05000000000000000000" pitchFamily="2" charset="2"/>
              <a:buChar char="Ø"/>
              <a:defRPr/>
            </a:pPr>
            <a:r>
              <a:rPr lang="en-GB" sz="1600" dirty="0">
                <a:latin typeface="Arial" charset="0"/>
              </a:rPr>
              <a:t>Launch post: 22,147 reach, 1,494 engagements, 76 shares</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Twitter</a:t>
            </a:r>
          </a:p>
          <a:p>
            <a:pPr marL="742950" lvl="1" indent="-285750">
              <a:buFont typeface="Wingdings" panose="05000000000000000000" pitchFamily="2" charset="2"/>
              <a:buChar char="Ø"/>
              <a:defRPr/>
            </a:pPr>
            <a:r>
              <a:rPr lang="en-GB" sz="1600" dirty="0">
                <a:latin typeface="Arial" charset="0"/>
              </a:rPr>
              <a:t>235,000 tweet impressions</a:t>
            </a:r>
          </a:p>
          <a:p>
            <a:pPr marL="742950" lvl="1"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Bit.ly links</a:t>
            </a:r>
          </a:p>
          <a:p>
            <a:pPr marL="742950" lvl="1" indent="-285750">
              <a:buFont typeface="Wingdings" panose="05000000000000000000" pitchFamily="2" charset="2"/>
              <a:buChar char="Ø"/>
              <a:defRPr/>
            </a:pPr>
            <a:r>
              <a:rPr lang="en-GB" sz="1600" dirty="0">
                <a:latin typeface="Arial" charset="0"/>
              </a:rPr>
              <a:t>1,330 click throughs</a:t>
            </a:r>
          </a:p>
          <a:p>
            <a:pPr marL="742950" lvl="1" indent="-285750">
              <a:buFont typeface="Wingdings" panose="05000000000000000000" pitchFamily="2" charset="2"/>
              <a:buChar char="Ø"/>
              <a:defRPr/>
            </a:pPr>
            <a:r>
              <a:rPr lang="en-GB" sz="1600" dirty="0">
                <a:latin typeface="Arial" charset="0"/>
              </a:rPr>
              <a:t>Minimum figure, indicates click throughs from social media activity</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Demonstrates the value of themed online content to drive engagement</a:t>
            </a:r>
          </a:p>
        </p:txBody>
      </p:sp>
      <p:pic>
        <p:nvPicPr>
          <p:cNvPr id="47110" name="Picture 5" descr="A screenshot of an example of Tweet Analytics">
            <a:extLst>
              <a:ext uri="{FF2B5EF4-FFF2-40B4-BE49-F238E27FC236}">
                <a16:creationId xmlns:a16="http://schemas.microsoft.com/office/drawing/2014/main" id="{36B01743-0F8A-490C-AE80-CAA9796E3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0350"/>
            <a:ext cx="49688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5903"/>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8DE44C-CF59-490F-AB73-2BDA31F16BDF}"/>
              </a:ext>
              <a:ext uri="{C183D7F6-B498-43B3-948B-1728B52AA6E4}">
                <adec:decorative xmlns:adec="http://schemas.microsoft.com/office/drawing/2017/decorative" val="1"/>
              </a:ext>
            </a:extLst>
          </p:cNvPr>
          <p:cNvSpPr/>
          <p:nvPr/>
        </p:nvSpPr>
        <p:spPr>
          <a:xfrm>
            <a:off x="125413"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49156" name="TextBox 1">
            <a:extLst>
              <a:ext uri="{FF2B5EF4-FFF2-40B4-BE49-F238E27FC236}">
                <a16:creationId xmlns:a16="http://schemas.microsoft.com/office/drawing/2014/main" id="{273F22F8-EA6D-455F-9502-30A48F1E8ECD}"/>
              </a:ext>
            </a:extLst>
          </p:cNvPr>
          <p:cNvSpPr txBox="1">
            <a:spLocks noGrp="1" noChangeArrowheads="1"/>
          </p:cNvSpPr>
          <p:nvPr>
            <p:ph type="title" idx="4294967295"/>
          </p:nvPr>
        </p:nvSpPr>
        <p:spPr bwMode="auto">
          <a:xfrm>
            <a:off x="250825" y="476250"/>
            <a:ext cx="3744913"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Impact</a:t>
            </a:r>
          </a:p>
        </p:txBody>
      </p:sp>
      <p:sp>
        <p:nvSpPr>
          <p:cNvPr id="49157" name="TextBox 3">
            <a:extLst>
              <a:ext uri="{FF2B5EF4-FFF2-40B4-BE49-F238E27FC236}">
                <a16:creationId xmlns:a16="http://schemas.microsoft.com/office/drawing/2014/main" id="{408B8B16-3EF0-427E-AC7E-8E96057B234D}"/>
              </a:ext>
            </a:extLst>
          </p:cNvPr>
          <p:cNvSpPr txBox="1">
            <a:spLocks noChangeArrowheads="1"/>
          </p:cNvSpPr>
          <p:nvPr/>
        </p:nvSpPr>
        <p:spPr bwMode="auto">
          <a:xfrm>
            <a:off x="250825" y="993775"/>
            <a:ext cx="396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Arial" panose="020B0604020202020204" pitchFamily="34" charset="0"/>
              </a:rPr>
              <a:t>Night Creatures Twitter World Cup</a:t>
            </a:r>
          </a:p>
        </p:txBody>
      </p:sp>
      <p:sp>
        <p:nvSpPr>
          <p:cNvPr id="49158" name="TextBox 4">
            <a:extLst>
              <a:ext uri="{FF2B5EF4-FFF2-40B4-BE49-F238E27FC236}">
                <a16:creationId xmlns:a16="http://schemas.microsoft.com/office/drawing/2014/main" id="{6CEBCB88-85E1-46ED-9C2B-C101C71ADDE6}"/>
              </a:ext>
            </a:extLst>
          </p:cNvPr>
          <p:cNvSpPr txBox="1">
            <a:spLocks noChangeArrowheads="1"/>
          </p:cNvSpPr>
          <p:nvPr/>
        </p:nvSpPr>
        <p:spPr bwMode="auto">
          <a:xfrm>
            <a:off x="395288" y="1833563"/>
            <a:ext cx="45370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932 votes</a:t>
            </a:r>
          </a:p>
          <a:p>
            <a:pPr>
              <a:spcBef>
                <a:spcPct val="0"/>
              </a:spcBef>
              <a:buFont typeface="Wingdings" panose="05000000000000000000" pitchFamily="2" charset="2"/>
              <a:buChar char="Ø"/>
            </a:pPr>
            <a:r>
              <a:rPr lang="en-GB" altLang="en-US" sz="1600">
                <a:latin typeface="Arial" panose="020B0604020202020204" pitchFamily="34" charset="0"/>
              </a:rPr>
              <a:t>62 tweets</a:t>
            </a:r>
          </a:p>
          <a:p>
            <a:pPr>
              <a:spcBef>
                <a:spcPct val="0"/>
              </a:spcBef>
              <a:buFont typeface="Wingdings" panose="05000000000000000000" pitchFamily="2" charset="2"/>
              <a:buChar char="Ø"/>
            </a:pPr>
            <a:r>
              <a:rPr lang="en-GB" altLang="en-US" sz="1600">
                <a:latin typeface="Arial" panose="020B0604020202020204" pitchFamily="34" charset="0"/>
              </a:rPr>
              <a:t>107,185 impressions (46% of total)</a:t>
            </a:r>
          </a:p>
          <a:p>
            <a:pPr>
              <a:spcBef>
                <a:spcPct val="0"/>
              </a:spcBef>
              <a:buFont typeface="Wingdings" panose="05000000000000000000" pitchFamily="2" charset="2"/>
              <a:buChar char="Ø"/>
            </a:pPr>
            <a:r>
              <a:rPr lang="en-GB" altLang="en-US" sz="1600">
                <a:latin typeface="Arial" panose="020B0604020202020204" pitchFamily="34" charset="0"/>
              </a:rPr>
              <a:t>1,996 engagements, including:</a:t>
            </a:r>
          </a:p>
          <a:p>
            <a:pPr lvl="1">
              <a:spcBef>
                <a:spcPct val="0"/>
              </a:spcBef>
              <a:buFont typeface="Wingdings" panose="05000000000000000000" pitchFamily="2" charset="2"/>
              <a:buChar char="Ø"/>
            </a:pPr>
            <a:r>
              <a:rPr lang="en-GB" altLang="en-US" sz="1600">
                <a:latin typeface="Arial" panose="020B0604020202020204" pitchFamily="34" charset="0"/>
              </a:rPr>
              <a:t>78 #tag clicks</a:t>
            </a:r>
          </a:p>
          <a:p>
            <a:pPr lvl="1">
              <a:spcBef>
                <a:spcPct val="0"/>
              </a:spcBef>
              <a:buFont typeface="Wingdings" panose="05000000000000000000" pitchFamily="2" charset="2"/>
              <a:buChar char="Ø"/>
            </a:pPr>
            <a:r>
              <a:rPr lang="en-GB" altLang="en-US" sz="1600">
                <a:latin typeface="Arial" panose="020B0604020202020204" pitchFamily="34" charset="0"/>
              </a:rPr>
              <a:t>123 profile clicks</a:t>
            </a:r>
          </a:p>
          <a:p>
            <a:pPr lvl="1">
              <a:spcBef>
                <a:spcPct val="0"/>
              </a:spcBef>
              <a:buFont typeface="Wingdings" panose="05000000000000000000" pitchFamily="2" charset="2"/>
              <a:buChar char="Ø"/>
            </a:pPr>
            <a:r>
              <a:rPr lang="en-GB" altLang="en-US" sz="1600">
                <a:latin typeface="Arial" panose="020B0604020202020204" pitchFamily="34" charset="0"/>
              </a:rPr>
              <a:t>237 likes</a:t>
            </a:r>
          </a:p>
          <a:p>
            <a:pPr lvl="1">
              <a:spcBef>
                <a:spcPct val="0"/>
              </a:spcBef>
              <a:buFont typeface="Wingdings" panose="05000000000000000000" pitchFamily="2" charset="2"/>
              <a:buChar char="Ø"/>
            </a:pPr>
            <a:r>
              <a:rPr lang="en-GB" altLang="en-US" sz="1600">
                <a:latin typeface="Arial" panose="020B0604020202020204" pitchFamily="34" charset="0"/>
              </a:rPr>
              <a:t>129 re-tweets</a:t>
            </a:r>
          </a:p>
          <a:p>
            <a:pPr lvl="1">
              <a:spcBef>
                <a:spcPct val="0"/>
              </a:spcBef>
              <a:buFont typeface="Wingdings" panose="05000000000000000000" pitchFamily="2" charset="2"/>
              <a:buChar char="Ø"/>
            </a:pPr>
            <a:r>
              <a:rPr lang="en-GB" altLang="en-US" sz="1600">
                <a:latin typeface="Arial" panose="020B0604020202020204" pitchFamily="34" charset="0"/>
              </a:rPr>
              <a:t>63 replies</a:t>
            </a:r>
          </a:p>
          <a:p>
            <a:pPr lvl="1">
              <a:spcBef>
                <a:spcPct val="0"/>
              </a:spcBef>
              <a:buFont typeface="Wingdings" panose="05000000000000000000" pitchFamily="2" charset="2"/>
              <a:buChar char="Ø"/>
            </a:pPr>
            <a:r>
              <a:rPr lang="en-GB" altLang="en-US" sz="1600">
                <a:latin typeface="Arial" panose="020B0604020202020204" pitchFamily="34" charset="0"/>
              </a:rPr>
              <a:t>63 url clicks</a:t>
            </a:r>
          </a:p>
          <a:p>
            <a:pPr lvl="1">
              <a:spcBef>
                <a:spcPct val="0"/>
              </a:spcBef>
              <a:buFont typeface="Wingdings" panose="05000000000000000000" pitchFamily="2" charset="2"/>
              <a:buChar char="Ø"/>
            </a:pPr>
            <a:r>
              <a:rPr lang="en-GB" altLang="en-US" sz="1600">
                <a:latin typeface="Arial" panose="020B0604020202020204" pitchFamily="34" charset="0"/>
              </a:rPr>
              <a:t>211 media engagements</a:t>
            </a:r>
          </a:p>
          <a:p>
            <a:pPr>
              <a:spcBef>
                <a:spcPct val="0"/>
              </a:spcBef>
              <a:buFont typeface="Wingdings" panose="05000000000000000000" pitchFamily="2" charset="2"/>
              <a:buChar char="Ø"/>
            </a:pPr>
            <a:r>
              <a:rPr lang="en-GB" altLang="en-US" sz="1600">
                <a:latin typeface="Arial" panose="020B0604020202020204" pitchFamily="34" charset="0"/>
              </a:rPr>
              <a:t>Fun = engagement</a:t>
            </a:r>
          </a:p>
          <a:p>
            <a:pPr>
              <a:spcBef>
                <a:spcPct val="0"/>
              </a:spcBef>
              <a:buFont typeface="Wingdings" panose="05000000000000000000" pitchFamily="2" charset="2"/>
              <a:buChar char="Ø"/>
            </a:pPr>
            <a:endParaRPr lang="en-GB" altLang="en-US" sz="1600">
              <a:latin typeface="Arial" panose="020B0604020202020204" pitchFamily="34" charset="0"/>
            </a:endParaRPr>
          </a:p>
        </p:txBody>
      </p:sp>
      <p:pic>
        <p:nvPicPr>
          <p:cNvPr id="49159" name="Picture 6" descr="A screen shot of a tweet by the North Pennines AONB about the Night Creatures World Cup.  ">
            <a:extLst>
              <a:ext uri="{FF2B5EF4-FFF2-40B4-BE49-F238E27FC236}">
                <a16:creationId xmlns:a16="http://schemas.microsoft.com/office/drawing/2014/main" id="{E9DE1FE9-78F8-4DD5-909B-2FACE682E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582613"/>
            <a:ext cx="37338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985"/>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DBEF38-179F-41A4-A20B-409843F21BEA}"/>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51204" name="TextBox 1">
            <a:extLst>
              <a:ext uri="{FF2B5EF4-FFF2-40B4-BE49-F238E27FC236}">
                <a16:creationId xmlns:a16="http://schemas.microsoft.com/office/drawing/2014/main" id="{EA25371C-0298-4987-80CF-EF86B59E625A}"/>
              </a:ext>
            </a:extLst>
          </p:cNvPr>
          <p:cNvSpPr txBox="1">
            <a:spLocks noGrp="1" noChangeArrowheads="1"/>
          </p:cNvSpPr>
          <p:nvPr>
            <p:ph type="title" idx="4294967295"/>
          </p:nvPr>
        </p:nvSpPr>
        <p:spPr bwMode="auto">
          <a:xfrm>
            <a:off x="250825" y="404813"/>
            <a:ext cx="2376488" cy="4619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The future</a:t>
            </a:r>
          </a:p>
        </p:txBody>
      </p:sp>
      <p:sp>
        <p:nvSpPr>
          <p:cNvPr id="6" name="TextBox 5">
            <a:extLst>
              <a:ext uri="{FF2B5EF4-FFF2-40B4-BE49-F238E27FC236}">
                <a16:creationId xmlns:a16="http://schemas.microsoft.com/office/drawing/2014/main" id="{47F36303-CD08-481D-93BB-39CF593C7C38}"/>
              </a:ext>
            </a:extLst>
          </p:cNvPr>
          <p:cNvSpPr txBox="1"/>
          <p:nvPr/>
        </p:nvSpPr>
        <p:spPr>
          <a:xfrm>
            <a:off x="468313" y="1268413"/>
            <a:ext cx="3648075" cy="2308225"/>
          </a:xfrm>
          <a:prstGeom prst="rect">
            <a:avLst/>
          </a:prstGeom>
          <a:noFill/>
        </p:spPr>
        <p:txBody>
          <a:bodyPr>
            <a:spAutoFit/>
          </a:bodyPr>
          <a:lstStyle/>
          <a:p>
            <a:pPr marL="342900" indent="-342900">
              <a:buFont typeface="Wingdings" panose="05000000000000000000" pitchFamily="2" charset="2"/>
              <a:buChar char="Ø"/>
              <a:defRPr/>
            </a:pPr>
            <a:r>
              <a:rPr lang="en-GB" sz="1600" b="1" dirty="0">
                <a:latin typeface="Arial" charset="0"/>
              </a:rPr>
              <a:t>What’s next?</a:t>
            </a:r>
          </a:p>
          <a:p>
            <a:pPr marL="800100" lvl="1" indent="-342900">
              <a:buFont typeface="Wingdings" panose="05000000000000000000" pitchFamily="2" charset="2"/>
              <a:buChar char="Ø"/>
              <a:defRPr/>
            </a:pPr>
            <a:r>
              <a:rPr lang="en-GB" sz="1600" dirty="0">
                <a:latin typeface="Arial" charset="0"/>
              </a:rPr>
              <a:t>6th North Pennines Stargazing Festival</a:t>
            </a:r>
          </a:p>
          <a:p>
            <a:pPr marL="800100" lvl="1" indent="-342900">
              <a:buFont typeface="Wingdings" panose="05000000000000000000" pitchFamily="2" charset="2"/>
              <a:buChar char="Ø"/>
              <a:defRPr/>
            </a:pPr>
            <a:r>
              <a:rPr lang="en-GB" sz="1600" dirty="0">
                <a:latin typeface="Arial" charset="0"/>
              </a:rPr>
              <a:t>October Half Term</a:t>
            </a:r>
          </a:p>
          <a:p>
            <a:pPr marL="1257300" lvl="2" indent="-342900">
              <a:buFont typeface="Wingdings" panose="05000000000000000000" pitchFamily="2" charset="2"/>
              <a:buChar char="Ø"/>
              <a:defRPr/>
            </a:pPr>
            <a:r>
              <a:rPr lang="en-GB" sz="1600" dirty="0">
                <a:latin typeface="Arial" charset="0"/>
              </a:rPr>
              <a:t>21 to 30 October 2022</a:t>
            </a:r>
          </a:p>
          <a:p>
            <a:pPr marL="1257300" lvl="2" indent="-342900">
              <a:buFont typeface="Wingdings" panose="05000000000000000000" pitchFamily="2" charset="2"/>
              <a:buChar char="Ø"/>
              <a:defRPr/>
            </a:pPr>
            <a:r>
              <a:rPr lang="en-GB" sz="1600" dirty="0">
                <a:latin typeface="Arial" charset="0"/>
              </a:rPr>
              <a:t>Programme finalised early July</a:t>
            </a:r>
          </a:p>
          <a:p>
            <a:pPr marL="800100" lvl="1" indent="-342900">
              <a:buFont typeface="Wingdings" panose="05000000000000000000" pitchFamily="2" charset="2"/>
              <a:buChar char="Ø"/>
              <a:defRPr/>
            </a:pPr>
            <a:endParaRPr lang="en-GB" sz="1600" dirty="0">
              <a:latin typeface="Arial" charset="0"/>
            </a:endParaRPr>
          </a:p>
          <a:p>
            <a:pPr>
              <a:defRPr/>
            </a:pPr>
            <a:endParaRPr lang="en-GB" sz="1600" b="1" dirty="0">
              <a:latin typeface="Arial" charset="0"/>
            </a:endParaRPr>
          </a:p>
        </p:txBody>
      </p:sp>
      <p:sp>
        <p:nvSpPr>
          <p:cNvPr id="51207" name="TextBox 6">
            <a:extLst>
              <a:ext uri="{FF2B5EF4-FFF2-40B4-BE49-F238E27FC236}">
                <a16:creationId xmlns:a16="http://schemas.microsoft.com/office/drawing/2014/main" id="{52F306A9-A4A9-489A-AF2D-9587AADE8DCA}"/>
              </a:ext>
            </a:extLst>
          </p:cNvPr>
          <p:cNvSpPr txBox="1">
            <a:spLocks noChangeArrowheads="1"/>
          </p:cNvSpPr>
          <p:nvPr/>
        </p:nvSpPr>
        <p:spPr bwMode="auto">
          <a:xfrm>
            <a:off x="522288" y="3613150"/>
            <a:ext cx="3289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b="1">
                <a:latin typeface="Arial" panose="020B0604020202020204" pitchFamily="34" charset="0"/>
              </a:rPr>
              <a:t>Concluding thoughts</a:t>
            </a:r>
          </a:p>
          <a:p>
            <a:pPr lvl="1">
              <a:spcBef>
                <a:spcPct val="0"/>
              </a:spcBef>
              <a:buFont typeface="Wingdings" panose="05000000000000000000" pitchFamily="2" charset="2"/>
              <a:buChar char="Ø"/>
            </a:pPr>
            <a:r>
              <a:rPr lang="en-GB" altLang="en-US" sz="1600">
                <a:latin typeface="Arial" panose="020B0604020202020204" pitchFamily="34" charset="0"/>
              </a:rPr>
              <a:t>Only possible through collaboration</a:t>
            </a:r>
          </a:p>
          <a:p>
            <a:pPr lvl="1">
              <a:spcBef>
                <a:spcPct val="0"/>
              </a:spcBef>
              <a:buFont typeface="Wingdings" panose="05000000000000000000" pitchFamily="2" charset="2"/>
              <a:buChar char="Ø"/>
            </a:pPr>
            <a:r>
              <a:rPr lang="en-GB" altLang="en-US" sz="1600">
                <a:latin typeface="Arial" panose="020B0604020202020204" pitchFamily="34" charset="0"/>
              </a:rPr>
              <a:t>Great engagement</a:t>
            </a:r>
          </a:p>
          <a:p>
            <a:pPr lvl="1">
              <a:spcBef>
                <a:spcPct val="0"/>
              </a:spcBef>
              <a:buFont typeface="Wingdings" panose="05000000000000000000" pitchFamily="2" charset="2"/>
              <a:buChar char="Ø"/>
            </a:pPr>
            <a:r>
              <a:rPr lang="en-GB" altLang="en-US" sz="1600">
                <a:latin typeface="Arial" panose="020B0604020202020204" pitchFamily="34" charset="0"/>
              </a:rPr>
              <a:t>Evergreen content – all still available at </a:t>
            </a:r>
            <a:r>
              <a:rPr lang="en-GB" altLang="en-US" sz="1600">
                <a:latin typeface="Arial" panose="020B0604020202020204" pitchFamily="34" charset="0"/>
                <a:hlinkClick r:id="rId3"/>
              </a:rPr>
              <a:t>http://bit.ly/StarWeek20</a:t>
            </a:r>
            <a:r>
              <a:rPr lang="en-GB" altLang="en-US" sz="1600">
                <a:latin typeface="Arial" panose="020B0604020202020204" pitchFamily="34" charset="0"/>
              </a:rPr>
              <a:t> </a:t>
            </a:r>
          </a:p>
          <a:p>
            <a:pPr lvl="1">
              <a:spcBef>
                <a:spcPct val="0"/>
              </a:spcBef>
              <a:buFont typeface="Wingdings" panose="05000000000000000000" pitchFamily="2" charset="2"/>
              <a:buChar char="Ø"/>
            </a:pPr>
            <a:endParaRPr lang="en-GB" altLang="en-US" sz="1600">
              <a:latin typeface="Arial" panose="020B0604020202020204" pitchFamily="34" charset="0"/>
            </a:endParaRPr>
          </a:p>
        </p:txBody>
      </p:sp>
      <p:pic>
        <p:nvPicPr>
          <p:cNvPr id="51205" name="Picture 4" descr="Image of the dark skies with snow on the ground, some trees and a distant building which is lit up.">
            <a:extLst>
              <a:ext uri="{FF2B5EF4-FFF2-40B4-BE49-F238E27FC236}">
                <a16:creationId xmlns:a16="http://schemas.microsoft.com/office/drawing/2014/main" id="{109C717E-4F08-4DD0-A7FA-3DA5D0B36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349250"/>
            <a:ext cx="41021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326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D179-DA0D-43A4-AFFF-BE04DAD069DA}"/>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Thank you</a:t>
            </a:r>
          </a:p>
        </p:txBody>
      </p:sp>
      <p:sp>
        <p:nvSpPr>
          <p:cNvPr id="53251" name="Content Placeholder 1">
            <a:extLst>
              <a:ext uri="{FF2B5EF4-FFF2-40B4-BE49-F238E27FC236}">
                <a16:creationId xmlns:a16="http://schemas.microsoft.com/office/drawing/2014/main" id="{D775B111-EEA7-4AD8-9110-29DA23F0F77A}"/>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GB" altLang="en-US" sz="4400" b="1"/>
              <a:t>Thank you for listening…</a:t>
            </a:r>
          </a:p>
          <a:p>
            <a:pPr marL="0" indent="0" eaLnBrk="1" hangingPunct="1">
              <a:buFont typeface="Arial" panose="020B0604020202020204" pitchFamily="34" charset="0"/>
              <a:buNone/>
            </a:pPr>
            <a:endParaRPr lang="en-GB" altLang="en-US"/>
          </a:p>
          <a:p>
            <a:pPr marL="0" indent="0" eaLnBrk="1" hangingPunct="1">
              <a:buFont typeface="Arial" panose="020B0604020202020204" pitchFamily="34" charset="0"/>
              <a:buNone/>
            </a:pPr>
            <a:endParaRPr lang="en-GB" altLang="en-US"/>
          </a:p>
          <a:p>
            <a:pPr marL="0" indent="0" eaLnBrk="1" hangingPunct="1">
              <a:buFont typeface="Arial" panose="020B0604020202020204" pitchFamily="34" charset="0"/>
              <a:buNone/>
            </a:pPr>
            <a:endParaRPr lang="en-GB" altLang="en-US"/>
          </a:p>
          <a:p>
            <a:pPr marL="0" indent="0" eaLnBrk="1" hangingPunct="1">
              <a:buFont typeface="Arial" panose="020B0604020202020204" pitchFamily="34" charset="0"/>
              <a:buNone/>
            </a:pPr>
            <a:r>
              <a:rPr lang="en-GB" altLang="en-US" sz="1800"/>
              <a:t>Shane Harris BSc MSc MTMI</a:t>
            </a:r>
          </a:p>
          <a:p>
            <a:pPr marL="0" indent="0" eaLnBrk="1" hangingPunct="1">
              <a:buFont typeface="Arial" panose="020B0604020202020204" pitchFamily="34" charset="0"/>
              <a:buNone/>
            </a:pPr>
            <a:r>
              <a:rPr lang="en-GB" altLang="en-US" sz="1800"/>
              <a:t>Responsible Tourism Lead</a:t>
            </a:r>
          </a:p>
          <a:p>
            <a:pPr marL="0" indent="0" eaLnBrk="1" hangingPunct="1">
              <a:buFont typeface="Arial" panose="020B0604020202020204" pitchFamily="34" charset="0"/>
              <a:buNone/>
            </a:pPr>
            <a:r>
              <a:rPr lang="en-GB" altLang="en-US" sz="1800"/>
              <a:t>North Pennines AONB Partnership</a:t>
            </a:r>
          </a:p>
          <a:p>
            <a:pPr marL="0" indent="0" eaLnBrk="1" hangingPunct="1">
              <a:buFont typeface="Arial" panose="020B0604020202020204" pitchFamily="34" charset="0"/>
              <a:buNone/>
            </a:pPr>
            <a:r>
              <a:rPr lang="en-GB" altLang="en-US" sz="1800">
                <a:hlinkClick r:id="rId3"/>
              </a:rPr>
              <a:t>shane@northpenninesaonb.org.uk</a:t>
            </a:r>
            <a:endParaRPr lang="en-GB" altLang="en-US" sz="1800"/>
          </a:p>
        </p:txBody>
      </p:sp>
      <p:sp>
        <p:nvSpPr>
          <p:cNvPr id="53250" name="TextBox 7">
            <a:extLst>
              <a:ext uri="{FF2B5EF4-FFF2-40B4-BE49-F238E27FC236}">
                <a16:creationId xmlns:a16="http://schemas.microsoft.com/office/drawing/2014/main" id="{88FDBCFB-E0E7-489F-B799-2C2FCBF74563}"/>
              </a:ext>
            </a:extLst>
          </p:cNvPr>
          <p:cNvSpPr txBox="1">
            <a:spLocks noChangeArrowheads="1"/>
          </p:cNvSpPr>
          <p:nvPr/>
        </p:nvSpPr>
        <p:spPr bwMode="auto">
          <a:xfrm>
            <a:off x="1588" y="5805488"/>
            <a:ext cx="6083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a:latin typeface="Barmeno BQ Regular"/>
              </a:rPr>
              <a:t>	</a:t>
            </a:r>
            <a:r>
              <a:rPr lang="en-GB" altLang="en-US" sz="1100">
                <a:cs typeface="Calibri" panose="020F0502020204030204" pitchFamily="34" charset="0"/>
              </a:rPr>
              <a:t>North Pennines AONB Partnership, Weardale Business Centre, The Old Co-op Building, 	1 Martin Street, Stanhope, 	County Durham DL13 2UY</a:t>
            </a:r>
          </a:p>
          <a:p>
            <a:pPr>
              <a:spcBef>
                <a:spcPct val="0"/>
              </a:spcBef>
              <a:buFontTx/>
              <a:buNone/>
            </a:pPr>
            <a:r>
              <a:rPr lang="en-GB" altLang="en-US" sz="1100">
                <a:cs typeface="Calibri" panose="020F0502020204030204" pitchFamily="34" charset="0"/>
              </a:rPr>
              <a:t>	+44 (0)1388 528801</a:t>
            </a:r>
          </a:p>
          <a:p>
            <a:pPr>
              <a:spcBef>
                <a:spcPct val="0"/>
              </a:spcBef>
              <a:buFontTx/>
              <a:buNone/>
            </a:pPr>
            <a:r>
              <a:rPr lang="en-GB" altLang="en-US" sz="1100">
                <a:cs typeface="Calibri" panose="020F0502020204030204" pitchFamily="34" charset="0"/>
              </a:rPr>
              <a:t>	</a:t>
            </a:r>
            <a:r>
              <a:rPr lang="en-GB" altLang="en-US" sz="1100">
                <a:cs typeface="Calibri" panose="020F0502020204030204" pitchFamily="34" charset="0"/>
                <a:hlinkClick r:id="rId4"/>
              </a:rPr>
              <a:t>info@northpenninesaonb.org.uk</a:t>
            </a:r>
            <a:r>
              <a:rPr lang="en-GB" altLang="en-US" sz="1100">
                <a:cs typeface="Calibri" panose="020F0502020204030204" pitchFamily="34" charset="0"/>
              </a:rPr>
              <a:t>  </a:t>
            </a:r>
            <a:r>
              <a:rPr lang="en-GB" altLang="en-US" sz="1100">
                <a:cs typeface="Calibri" panose="020F0502020204030204" pitchFamily="34" charset="0"/>
                <a:hlinkClick r:id="rId5"/>
              </a:rPr>
              <a:t>www.northpennines.org.uk</a:t>
            </a:r>
            <a:r>
              <a:rPr lang="en-GB" altLang="en-US" sz="1100">
                <a:latin typeface="Barmeno BQ Regular"/>
              </a:rPr>
              <a:t> </a:t>
            </a:r>
          </a:p>
        </p:txBody>
      </p:sp>
    </p:spTree>
  </p:cSld>
  <p:clrMapOvr>
    <a:masterClrMapping/>
  </p:clrMapOvr>
  <p:transition spd="slow" advTm="4574"/>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A59CE8-3B77-4EF7-ACF6-6E334C8B4984}"/>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p>
        </p:txBody>
      </p:sp>
      <p:sp>
        <p:nvSpPr>
          <p:cNvPr id="18435" name="Title 1">
            <a:extLst>
              <a:ext uri="{FF2B5EF4-FFF2-40B4-BE49-F238E27FC236}">
                <a16:creationId xmlns:a16="http://schemas.microsoft.com/office/drawing/2014/main" id="{8F331A1B-2738-46C0-8FCC-7EDF6761029D}"/>
              </a:ext>
            </a:extLst>
          </p:cNvPr>
          <p:cNvSpPr>
            <a:spLocks noGrp="1" noChangeArrowheads="1"/>
          </p:cNvSpPr>
          <p:nvPr>
            <p:ph type="title"/>
          </p:nvPr>
        </p:nvSpPr>
        <p:spPr>
          <a:xfrm>
            <a:off x="336550" y="1484313"/>
            <a:ext cx="3008313" cy="1162050"/>
          </a:xfrm>
        </p:spPr>
        <p:txBody>
          <a:bodyPr/>
          <a:lstStyle/>
          <a:p>
            <a:pPr eaLnBrk="1" hangingPunct="1"/>
            <a:r>
              <a:rPr lang="en-GB" altLang="en-US" sz="4000" dirty="0">
                <a:latin typeface="Arial" panose="020B0604020202020204" pitchFamily="34" charset="0"/>
                <a:cs typeface="Arial" panose="020B0604020202020204" pitchFamily="34" charset="0"/>
              </a:rPr>
              <a:t>Where is the North Pennines?</a:t>
            </a:r>
          </a:p>
        </p:txBody>
      </p:sp>
      <p:sp>
        <p:nvSpPr>
          <p:cNvPr id="4" name="Text Placeholder 3">
            <a:extLst>
              <a:ext uri="{FF2B5EF4-FFF2-40B4-BE49-F238E27FC236}">
                <a16:creationId xmlns:a16="http://schemas.microsoft.com/office/drawing/2014/main" id="{20478443-FEFE-47FC-833E-081791C49D32}"/>
              </a:ext>
            </a:extLst>
          </p:cNvPr>
          <p:cNvSpPr>
            <a:spLocks noGrp="1"/>
          </p:cNvSpPr>
          <p:nvPr>
            <p:ph type="body" sz="half" idx="2"/>
          </p:nvPr>
        </p:nvSpPr>
        <p:spPr>
          <a:xfrm>
            <a:off x="457200" y="2646363"/>
            <a:ext cx="3008313" cy="4248150"/>
          </a:xfrm>
        </p:spPr>
        <p:txBody>
          <a:bodyPr rtlCol="0">
            <a:normAutofit/>
          </a:bodyPr>
          <a:lstStyle/>
          <a:p>
            <a:pPr eaLnBrk="1" fontAlgn="auto" hangingPunct="1">
              <a:spcAft>
                <a:spcPts val="0"/>
              </a:spcAft>
              <a:defRPr/>
            </a:pPr>
            <a:endParaRPr lang="en-GB" sz="1600" b="1" dirty="0"/>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2</a:t>
            </a:r>
            <a:r>
              <a:rPr lang="en-GB" sz="1600" baseline="30000" dirty="0">
                <a:latin typeface="Arial" panose="020B0604020202020204" pitchFamily="34" charset="0"/>
                <a:cs typeface="Arial" panose="020B0604020202020204" pitchFamily="34" charset="0"/>
              </a:rPr>
              <a:t>nd</a:t>
            </a:r>
            <a:r>
              <a:rPr lang="en-GB" sz="1600" dirty="0">
                <a:latin typeface="Arial" panose="020B0604020202020204" pitchFamily="34" charset="0"/>
                <a:cs typeface="Arial" panose="020B0604020202020204" pitchFamily="34" charset="0"/>
              </a:rPr>
              <a:t> largest of the 46  AONBs </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Almost 2,000 km</a:t>
            </a:r>
            <a:r>
              <a:rPr lang="en-GB" sz="1600" baseline="30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Western County Durham</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Stretching over into Cumbria and Northumberland</a:t>
            </a:r>
          </a:p>
          <a:p>
            <a:pPr marL="285750" indent="-285750" eaLnBrk="1" fontAlgn="auto" hangingPunct="1">
              <a:spcAft>
                <a:spcPts val="0"/>
              </a:spcAft>
              <a:buFont typeface="Wingdings" panose="05000000000000000000" pitchFamily="2" charset="2"/>
              <a:buChar char="Ø"/>
              <a:defRPr/>
            </a:pPr>
            <a:endParaRPr lang="en-GB" sz="1600" dirty="0"/>
          </a:p>
          <a:p>
            <a:pPr marL="285750" indent="-285750" eaLnBrk="1" fontAlgn="auto" hangingPunct="1">
              <a:spcAft>
                <a:spcPts val="0"/>
              </a:spcAft>
              <a:buFont typeface="Wingdings" panose="05000000000000000000" pitchFamily="2" charset="2"/>
              <a:buChar char="Ø"/>
              <a:defRPr/>
            </a:pPr>
            <a:endParaRPr lang="en-GB" sz="1600" dirty="0"/>
          </a:p>
        </p:txBody>
      </p:sp>
      <p:pic>
        <p:nvPicPr>
          <p:cNvPr id="18437" name="Picture 7" descr="Map of the North Pennines AONB area">
            <a:extLst>
              <a:ext uri="{FF2B5EF4-FFF2-40B4-BE49-F238E27FC236}">
                <a16:creationId xmlns:a16="http://schemas.microsoft.com/office/drawing/2014/main" id="{7D513D1D-EDCA-403A-82A0-5924C0C3E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765175"/>
            <a:ext cx="50419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5606"/>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F21CC7-1013-43D6-BB4E-1BCFA311127D}"/>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p>
        </p:txBody>
      </p:sp>
      <p:sp>
        <p:nvSpPr>
          <p:cNvPr id="20483" name="Title 1">
            <a:extLst>
              <a:ext uri="{FF2B5EF4-FFF2-40B4-BE49-F238E27FC236}">
                <a16:creationId xmlns:a16="http://schemas.microsoft.com/office/drawing/2014/main" id="{F60A4F35-93FA-4EC5-8F77-E375F8A513B5}"/>
              </a:ext>
            </a:extLst>
          </p:cNvPr>
          <p:cNvSpPr>
            <a:spLocks noGrp="1" noChangeArrowheads="1"/>
          </p:cNvSpPr>
          <p:nvPr>
            <p:ph type="title"/>
          </p:nvPr>
        </p:nvSpPr>
        <p:spPr>
          <a:xfrm>
            <a:off x="336550" y="404813"/>
            <a:ext cx="3008313" cy="1162050"/>
          </a:xfrm>
        </p:spPr>
        <p:txBody>
          <a:bodyPr/>
          <a:lstStyle/>
          <a:p>
            <a:pPr eaLnBrk="1" hangingPunct="1"/>
            <a:r>
              <a:rPr lang="en-GB" altLang="en-US" sz="4000" dirty="0">
                <a:latin typeface="Arial" panose="020B0604020202020204" pitchFamily="34" charset="0"/>
                <a:cs typeface="Arial" panose="020B0604020202020204" pitchFamily="34" charset="0"/>
              </a:rPr>
              <a:t>What’s the offer?</a:t>
            </a:r>
          </a:p>
        </p:txBody>
      </p:sp>
      <p:sp>
        <p:nvSpPr>
          <p:cNvPr id="4" name="Text Placeholder 3">
            <a:extLst>
              <a:ext uri="{FF2B5EF4-FFF2-40B4-BE49-F238E27FC236}">
                <a16:creationId xmlns:a16="http://schemas.microsoft.com/office/drawing/2014/main" id="{03805D88-B0F6-43B6-A8D6-5E38FEF7DFBB}"/>
              </a:ext>
            </a:extLst>
          </p:cNvPr>
          <p:cNvSpPr>
            <a:spLocks noGrp="1"/>
          </p:cNvSpPr>
          <p:nvPr>
            <p:ph type="body" sz="half" idx="2"/>
          </p:nvPr>
        </p:nvSpPr>
        <p:spPr>
          <a:xfrm>
            <a:off x="336550" y="1628775"/>
            <a:ext cx="3008313" cy="4248150"/>
          </a:xfrm>
        </p:spPr>
        <p:txBody>
          <a:bodyPr rtlCol="0">
            <a:normAutofit/>
          </a:bodyPr>
          <a:lstStyle/>
          <a:p>
            <a:pPr eaLnBrk="1" fontAlgn="auto" hangingPunct="1">
              <a:spcAft>
                <a:spcPts val="0"/>
              </a:spcAft>
              <a:defRPr/>
            </a:pPr>
            <a:r>
              <a:rPr lang="en-GB" sz="2100" b="1" dirty="0">
                <a:latin typeface="Arial" panose="020B0604020202020204" pitchFamily="34" charset="0"/>
                <a:cs typeface="Arial" panose="020B0604020202020204" pitchFamily="34" charset="0"/>
              </a:rPr>
              <a:t>Inky-black night skies</a:t>
            </a:r>
          </a:p>
          <a:p>
            <a:pPr eaLnBrk="1" fontAlgn="auto" hangingPunct="1">
              <a:spcAft>
                <a:spcPts val="0"/>
              </a:spcAft>
              <a:defRPr/>
            </a:pPr>
            <a:endParaRPr lang="en-GB" sz="1600" b="1" dirty="0"/>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Darkest mainland Area of Outstanding Natural Beauty, 86% pristine skies</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1,000s of stars visible compared to 10s in a light-polluted urban area</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Aspirant International Dark Sky Reserve</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First Stargazing Festival – 2017</a:t>
            </a:r>
          </a:p>
          <a:p>
            <a:pPr marL="342900" indent="-342900" eaLnBrk="1" fontAlgn="auto" hangingPunct="1">
              <a:spcAft>
                <a:spcPts val="0"/>
              </a:spcAft>
              <a:buFont typeface="Wingdings" panose="05000000000000000000" pitchFamily="2" charset="2"/>
              <a:buChar char="Ø"/>
              <a:defRPr/>
            </a:pPr>
            <a:r>
              <a:rPr lang="en-GB" sz="1600" dirty="0">
                <a:latin typeface="Arial" panose="020B0604020202020204" pitchFamily="34" charset="0"/>
                <a:cs typeface="Arial" panose="020B0604020202020204" pitchFamily="34" charset="0"/>
              </a:rPr>
              <a:t>2022 will be the 6</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edition</a:t>
            </a:r>
          </a:p>
          <a:p>
            <a:pPr marL="285750" indent="-285750" eaLnBrk="1" fontAlgn="auto" hangingPunct="1">
              <a:spcAft>
                <a:spcPts val="0"/>
              </a:spcAft>
              <a:buFont typeface="Wingdings" panose="05000000000000000000" pitchFamily="2" charset="2"/>
              <a:buChar char="Ø"/>
              <a:defRPr/>
            </a:pPr>
            <a:endParaRPr lang="en-GB" sz="1600" dirty="0"/>
          </a:p>
          <a:p>
            <a:pPr marL="285750" indent="-285750" eaLnBrk="1" fontAlgn="auto" hangingPunct="1">
              <a:spcAft>
                <a:spcPts val="0"/>
              </a:spcAft>
              <a:buFont typeface="Wingdings" panose="05000000000000000000" pitchFamily="2" charset="2"/>
              <a:buChar char="Ø"/>
              <a:defRPr/>
            </a:pPr>
            <a:endParaRPr lang="en-GB" sz="1600" dirty="0"/>
          </a:p>
        </p:txBody>
      </p:sp>
      <p:graphicFrame>
        <p:nvGraphicFramePr>
          <p:cNvPr id="2" name="Content Placeholder 6" descr="Map highlighting light pollution in the North of England ">
            <a:extLst>
              <a:ext uri="{FF2B5EF4-FFF2-40B4-BE49-F238E27FC236}">
                <a16:creationId xmlns:a16="http://schemas.microsoft.com/office/drawing/2014/main" id="{334AF29C-6B5D-4919-B5A4-C6E71B1A4C70}"/>
              </a:ext>
            </a:extLst>
          </p:cNvPr>
          <p:cNvGraphicFramePr>
            <a:graphicFrameLocks noGrp="1"/>
          </p:cNvGraphicFramePr>
          <p:nvPr>
            <p:ph idx="1"/>
            <p:extLst>
              <p:ext uri="{D42A27DB-BD31-4B8C-83A1-F6EECF244321}">
                <p14:modId xmlns:p14="http://schemas.microsoft.com/office/powerpoint/2010/main" val="4219869003"/>
              </p:ext>
            </p:extLst>
          </p:nvPr>
        </p:nvGraphicFramePr>
        <p:xfrm>
          <a:off x="3575050" y="333375"/>
          <a:ext cx="52324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5965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C871C6-ACE5-4A20-A9ED-DE48627934BC}"/>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 name="Title 1">
            <a:extLst>
              <a:ext uri="{FF2B5EF4-FFF2-40B4-BE49-F238E27FC236}">
                <a16:creationId xmlns:a16="http://schemas.microsoft.com/office/drawing/2014/main" id="{058F9E72-2540-4485-AFBA-A87DC178CE1E}"/>
              </a:ext>
            </a:extLst>
          </p:cNvPr>
          <p:cNvSpPr>
            <a:spLocks noGrp="1"/>
          </p:cNvSpPr>
          <p:nvPr>
            <p:ph type="title"/>
          </p:nvPr>
        </p:nvSpPr>
        <p:spPr>
          <a:xfrm>
            <a:off x="446088" y="309730"/>
            <a:ext cx="8229600" cy="636588"/>
          </a:xfrm>
        </p:spPr>
        <p:txBody>
          <a:bodyPr rtlCol="0">
            <a:normAutofit fontScale="90000"/>
          </a:bodyPr>
          <a:lstStyle/>
          <a:p>
            <a:pPr eaLnBrk="1" fontAlgn="auto" hangingPunct="1">
              <a:spcAft>
                <a:spcPts val="0"/>
              </a:spcAft>
              <a:defRPr/>
            </a:pPr>
            <a:r>
              <a:rPr lang="en-GB" b="1" dirty="0"/>
              <a:t>Brief History</a:t>
            </a:r>
          </a:p>
        </p:txBody>
      </p:sp>
      <p:sp>
        <p:nvSpPr>
          <p:cNvPr id="7" name="TextBox 6">
            <a:extLst>
              <a:ext uri="{FF2B5EF4-FFF2-40B4-BE49-F238E27FC236}">
                <a16:creationId xmlns:a16="http://schemas.microsoft.com/office/drawing/2014/main" id="{3669B726-1D54-4352-9F5B-F688EDFB9643}"/>
              </a:ext>
              <a:ext uri="{C183D7F6-B498-43B3-948B-1728B52AA6E4}">
                <adec:decorative xmlns:adec="http://schemas.microsoft.com/office/drawing/2017/decorative" val="0"/>
              </a:ext>
            </a:extLst>
          </p:cNvPr>
          <p:cNvSpPr txBox="1"/>
          <p:nvPr/>
        </p:nvSpPr>
        <p:spPr>
          <a:xfrm>
            <a:off x="534988" y="1160024"/>
            <a:ext cx="3673475" cy="5756275"/>
          </a:xfrm>
          <a:prstGeom prst="rect">
            <a:avLst/>
          </a:prstGeom>
          <a:noFill/>
        </p:spPr>
        <p:txBody>
          <a:bodyPr>
            <a:spAutoFit/>
          </a:bodyPr>
          <a:lstStyle/>
          <a:p>
            <a:pPr marL="285750" indent="-285750">
              <a:buFont typeface="Wingdings" panose="05000000000000000000" pitchFamily="2" charset="2"/>
              <a:buChar char="Ø"/>
              <a:defRPr/>
            </a:pPr>
            <a:r>
              <a:rPr lang="en-GB" sz="1600" dirty="0">
                <a:latin typeface="Arial" charset="0"/>
              </a:rPr>
              <a:t>October Half Term - </a:t>
            </a:r>
            <a:r>
              <a:rPr lang="en-GB" sz="1600" b="1" dirty="0">
                <a:latin typeface="Arial" charset="0"/>
              </a:rPr>
              <a:t>since 2017</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2017</a:t>
            </a:r>
            <a:r>
              <a:rPr lang="en-GB" sz="1600" dirty="0">
                <a:latin typeface="Arial" charset="0"/>
              </a:rPr>
              <a:t>: 13 events across the North Pennines:</a:t>
            </a:r>
          </a:p>
          <a:p>
            <a:pPr marL="742950" lvl="1" indent="-285750">
              <a:buFont typeface="Wingdings" panose="05000000000000000000" pitchFamily="2" charset="2"/>
              <a:buChar char="Ø"/>
              <a:defRPr/>
            </a:pPr>
            <a:r>
              <a:rPr lang="en-GB" sz="1600" dirty="0">
                <a:latin typeface="Arial" charset="0"/>
              </a:rPr>
              <a:t>755 attended</a:t>
            </a:r>
          </a:p>
          <a:p>
            <a:pPr marL="742950" lvl="1" indent="-285750">
              <a:buFont typeface="Wingdings" panose="05000000000000000000" pitchFamily="2" charset="2"/>
              <a:buChar char="Ø"/>
              <a:defRPr/>
            </a:pPr>
            <a:r>
              <a:rPr lang="en-GB" sz="1600" dirty="0">
                <a:latin typeface="Arial" charset="0"/>
              </a:rPr>
              <a:t>18% overnights</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2018</a:t>
            </a:r>
            <a:r>
              <a:rPr lang="en-GB" sz="1600" dirty="0">
                <a:latin typeface="Arial" charset="0"/>
              </a:rPr>
              <a:t>: 30 events over 2 weeks</a:t>
            </a:r>
          </a:p>
          <a:p>
            <a:pPr marL="742950" lvl="1" indent="-285750">
              <a:buFont typeface="Wingdings" panose="05000000000000000000" pitchFamily="2" charset="2"/>
              <a:buChar char="Ø"/>
              <a:defRPr/>
            </a:pPr>
            <a:r>
              <a:rPr lang="en-GB" sz="1600" dirty="0">
                <a:latin typeface="Arial" charset="0"/>
              </a:rPr>
              <a:t>1,512 attended events – fully booked (97%)</a:t>
            </a:r>
          </a:p>
          <a:p>
            <a:pPr marL="742950" lvl="1" indent="-285750">
              <a:buFont typeface="Wingdings" panose="05000000000000000000" pitchFamily="2" charset="2"/>
              <a:buChar char="Ø"/>
              <a:defRPr/>
            </a:pPr>
            <a:r>
              <a:rPr lang="en-GB" sz="1600" dirty="0">
                <a:latin typeface="Arial" charset="0"/>
              </a:rPr>
              <a:t>25% overnights</a:t>
            </a:r>
          </a:p>
          <a:p>
            <a:pPr marL="742950" lvl="1" indent="-285750">
              <a:buFont typeface="Wingdings" panose="05000000000000000000" pitchFamily="2" charset="2"/>
              <a:buChar char="Ø"/>
              <a:defRPr/>
            </a:pPr>
            <a:r>
              <a:rPr lang="en-GB" sz="1600" dirty="0">
                <a:latin typeface="Arial" charset="0"/>
              </a:rPr>
              <a:t>Economic impact - £119,000</a:t>
            </a:r>
          </a:p>
          <a:p>
            <a:pPr marL="742950" lvl="1" indent="-285750">
              <a:buFont typeface="Wingdings" panose="05000000000000000000" pitchFamily="2" charset="2"/>
              <a:buChar char="Ø"/>
              <a:defRPr/>
            </a:pPr>
            <a:r>
              <a:rPr lang="en-GB" sz="1600" dirty="0" err="1">
                <a:latin typeface="Arial" charset="0"/>
              </a:rPr>
              <a:t>RoI</a:t>
            </a:r>
            <a:r>
              <a:rPr lang="en-GB" sz="1600" dirty="0">
                <a:latin typeface="Arial" charset="0"/>
              </a:rPr>
              <a:t> £1 : £8.5</a:t>
            </a:r>
          </a:p>
          <a:p>
            <a:pPr lvl="1">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2019</a:t>
            </a:r>
            <a:r>
              <a:rPr lang="en-GB" sz="1600" dirty="0">
                <a:latin typeface="Arial" charset="0"/>
              </a:rPr>
              <a:t>: 29 events over a week</a:t>
            </a:r>
          </a:p>
          <a:p>
            <a:pPr marL="742950" lvl="1" indent="-285750">
              <a:buFont typeface="Wingdings" panose="05000000000000000000" pitchFamily="2" charset="2"/>
              <a:buChar char="Ø"/>
              <a:defRPr/>
            </a:pPr>
            <a:r>
              <a:rPr lang="en-GB" sz="1600" dirty="0">
                <a:latin typeface="Arial" charset="0"/>
              </a:rPr>
              <a:t>1,241 attendance – 43% families</a:t>
            </a:r>
          </a:p>
          <a:p>
            <a:pPr marL="742950" lvl="1" indent="-285750">
              <a:buFont typeface="Wingdings" panose="05000000000000000000" pitchFamily="2" charset="2"/>
              <a:buChar char="Ø"/>
              <a:defRPr/>
            </a:pPr>
            <a:r>
              <a:rPr lang="en-GB" sz="1600" dirty="0">
                <a:latin typeface="Arial" charset="0"/>
              </a:rPr>
              <a:t>27% overnights</a:t>
            </a:r>
          </a:p>
          <a:p>
            <a:pPr marL="742950" lvl="1" indent="-285750">
              <a:buFont typeface="Wingdings" panose="05000000000000000000" pitchFamily="2" charset="2"/>
              <a:buChar char="Ø"/>
              <a:defRPr/>
            </a:pPr>
            <a:r>
              <a:rPr lang="en-GB" sz="1600" dirty="0">
                <a:latin typeface="Arial" charset="0"/>
              </a:rPr>
              <a:t>Economic impact £120,000</a:t>
            </a:r>
          </a:p>
          <a:p>
            <a:pPr marL="742950" lvl="1" indent="-285750">
              <a:buFont typeface="Wingdings" panose="05000000000000000000" pitchFamily="2" charset="2"/>
              <a:buChar char="Ø"/>
              <a:defRPr/>
            </a:pPr>
            <a:r>
              <a:rPr lang="en-GB" sz="1600" dirty="0" err="1">
                <a:latin typeface="Arial" charset="0"/>
              </a:rPr>
              <a:t>RoI</a:t>
            </a:r>
            <a:r>
              <a:rPr lang="en-GB" sz="1600" dirty="0">
                <a:latin typeface="Arial" charset="0"/>
              </a:rPr>
              <a:t> £1 : £21</a:t>
            </a:r>
          </a:p>
          <a:p>
            <a:pPr marL="742950" lvl="1" indent="-285750">
              <a:buFont typeface="Wingdings" panose="05000000000000000000" pitchFamily="2" charset="2"/>
              <a:buChar char="Ø"/>
              <a:defRPr/>
            </a:pPr>
            <a:endParaRPr lang="en-GB" sz="1600" dirty="0">
              <a:latin typeface="Arial" charset="0"/>
            </a:endParaRPr>
          </a:p>
          <a:p>
            <a:pPr marL="742950" lvl="1"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endParaRPr lang="en-GB" sz="1600" dirty="0">
              <a:latin typeface="Arial" charset="0"/>
            </a:endParaRPr>
          </a:p>
        </p:txBody>
      </p:sp>
      <p:pic>
        <p:nvPicPr>
          <p:cNvPr id="22533" name="Picture 4" descr="2 young boys taking part in craft activities.  ">
            <a:extLst>
              <a:ext uri="{FF2B5EF4-FFF2-40B4-BE49-F238E27FC236}">
                <a16:creationId xmlns:a16="http://schemas.microsoft.com/office/drawing/2014/main" id="{0690B230-531C-4D21-82AF-0CA3F66CDA2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09650"/>
            <a:ext cx="40322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Red lit telescopes at a night time star gazing event with Killhope Wheel in the background.">
            <a:extLst>
              <a:ext uri="{FF2B5EF4-FFF2-40B4-BE49-F238E27FC236}">
                <a16:creationId xmlns:a16="http://schemas.microsoft.com/office/drawing/2014/main" id="{059CC5CA-E767-4CFF-88B2-8E039326C4B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3789363"/>
            <a:ext cx="40354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7162"/>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0179ED-8138-453F-B25A-608D8F500547}"/>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 name="Title 1">
            <a:extLst>
              <a:ext uri="{FF2B5EF4-FFF2-40B4-BE49-F238E27FC236}">
                <a16:creationId xmlns:a16="http://schemas.microsoft.com/office/drawing/2014/main" id="{21A9C822-F6A3-48DE-AC53-F8E6B26ACED5}"/>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North Pennines Star Gazing Festival</a:t>
            </a:r>
          </a:p>
        </p:txBody>
      </p:sp>
      <p:sp>
        <p:nvSpPr>
          <p:cNvPr id="8" name="TextBox 7">
            <a:extLst>
              <a:ext uri="{FF2B5EF4-FFF2-40B4-BE49-F238E27FC236}">
                <a16:creationId xmlns:a16="http://schemas.microsoft.com/office/drawing/2014/main" id="{6ABC9403-D788-4409-957F-8679FB98494E}"/>
              </a:ext>
              <a:ext uri="{C183D7F6-B498-43B3-948B-1728B52AA6E4}">
                <adec:decorative xmlns:adec="http://schemas.microsoft.com/office/drawing/2017/decorative" val="0"/>
              </a:ext>
            </a:extLst>
          </p:cNvPr>
          <p:cNvSpPr txBox="1"/>
          <p:nvPr/>
        </p:nvSpPr>
        <p:spPr>
          <a:xfrm>
            <a:off x="468313" y="596900"/>
            <a:ext cx="4103687" cy="6494463"/>
          </a:xfrm>
          <a:prstGeom prst="rect">
            <a:avLst/>
          </a:prstGeom>
          <a:noFill/>
        </p:spPr>
        <p:txBody>
          <a:bodyPr>
            <a:spAutoFit/>
          </a:bodyPr>
          <a:lstStyle/>
          <a:p>
            <a:pPr marL="285750" indent="-285750">
              <a:buFont typeface="Wingdings" panose="05000000000000000000" pitchFamily="2" charset="2"/>
              <a:buChar char="Ø"/>
              <a:defRPr/>
            </a:pPr>
            <a:r>
              <a:rPr lang="en-GB" sz="1600" b="1" dirty="0">
                <a:latin typeface="Arial" charset="0"/>
              </a:rPr>
              <a:t>2020: Stargazing Week</a:t>
            </a:r>
          </a:p>
          <a:p>
            <a:pPr marL="742950" lvl="1" indent="-285750">
              <a:buFont typeface="Wingdings" panose="05000000000000000000" pitchFamily="2" charset="2"/>
              <a:buChar char="Ø"/>
              <a:defRPr/>
            </a:pPr>
            <a:r>
              <a:rPr lang="en-GB" sz="1600" dirty="0">
                <a:latin typeface="Arial" charset="0"/>
              </a:rPr>
              <a:t>The pandemic </a:t>
            </a:r>
            <a:r>
              <a:rPr lang="en-GB" sz="1600">
                <a:latin typeface="Arial" charset="0"/>
              </a:rPr>
              <a:t>didn’t stop us!</a:t>
            </a:r>
          </a:p>
          <a:p>
            <a:pPr marL="742950" lvl="1" indent="-285750">
              <a:buFont typeface="Wingdings" panose="05000000000000000000" pitchFamily="2" charset="2"/>
              <a:buChar char="Ø"/>
              <a:defRPr/>
            </a:pPr>
            <a:r>
              <a:rPr lang="en-GB" sz="1600" dirty="0">
                <a:latin typeface="Arial" charset="0"/>
              </a:rPr>
              <a:t>Online activity, October Half Term</a:t>
            </a:r>
          </a:p>
          <a:p>
            <a:pPr lvl="1">
              <a:defRPr/>
            </a:pPr>
            <a:endParaRPr lang="en-GB" sz="1600" dirty="0">
              <a:latin typeface="Arial" charset="0"/>
            </a:endParaRPr>
          </a:p>
          <a:p>
            <a:pPr lvl="1">
              <a:defRPr/>
            </a:pPr>
            <a:endParaRPr lang="en-GB" sz="1600" dirty="0">
              <a:latin typeface="Arial" charset="0"/>
            </a:endParaRPr>
          </a:p>
          <a:p>
            <a:pPr marL="285750" indent="-285750">
              <a:buFont typeface="Wingdings" panose="05000000000000000000" pitchFamily="2" charset="2"/>
              <a:buChar char="Ø"/>
              <a:defRPr/>
            </a:pPr>
            <a:r>
              <a:rPr lang="en-GB" sz="1600" b="1" dirty="0">
                <a:latin typeface="Arial" charset="0"/>
              </a:rPr>
              <a:t>2021</a:t>
            </a:r>
            <a:r>
              <a:rPr lang="en-GB" sz="1600" dirty="0">
                <a:latin typeface="Arial" charset="0"/>
              </a:rPr>
              <a:t>: 25 events across the North Pennines:</a:t>
            </a:r>
          </a:p>
          <a:p>
            <a:pPr marL="742950" lvl="1" indent="-285750">
              <a:buFont typeface="Wingdings" panose="05000000000000000000" pitchFamily="2" charset="2"/>
              <a:buChar char="Ø"/>
              <a:defRPr/>
            </a:pPr>
            <a:r>
              <a:rPr lang="en-GB" sz="1600" dirty="0">
                <a:latin typeface="Arial" charset="0"/>
              </a:rPr>
              <a:t>1,072 attendees</a:t>
            </a:r>
          </a:p>
          <a:p>
            <a:pPr marL="742950" lvl="1" indent="-285750">
              <a:buFont typeface="Wingdings" panose="05000000000000000000" pitchFamily="2" charset="2"/>
              <a:buChar char="Ø"/>
              <a:defRPr/>
            </a:pPr>
            <a:r>
              <a:rPr lang="en-GB" sz="1600" dirty="0">
                <a:latin typeface="Arial" charset="0"/>
              </a:rPr>
              <a:t>Return of Star Camp at Doe Park Caravan Site</a:t>
            </a:r>
          </a:p>
          <a:p>
            <a:pPr marL="742950" lvl="1" indent="-285750">
              <a:buFont typeface="Wingdings" panose="05000000000000000000" pitchFamily="2" charset="2"/>
              <a:buChar char="Ø"/>
              <a:defRPr/>
            </a:pPr>
            <a:r>
              <a:rPr lang="en-GB" sz="1600" dirty="0">
                <a:latin typeface="Arial" charset="0"/>
              </a:rPr>
              <a:t>10 events at </a:t>
            </a:r>
            <a:r>
              <a:rPr lang="en-GB" sz="1600" dirty="0" err="1">
                <a:latin typeface="Arial" charset="0"/>
              </a:rPr>
              <a:t>Grassholme</a:t>
            </a:r>
            <a:r>
              <a:rPr lang="en-GB" sz="1600" dirty="0">
                <a:latin typeface="Arial" charset="0"/>
              </a:rPr>
              <a:t> Observatory</a:t>
            </a:r>
          </a:p>
          <a:p>
            <a:pPr marL="742950" lvl="1" indent="-285750">
              <a:buFont typeface="Wingdings" panose="05000000000000000000" pitchFamily="2" charset="2"/>
              <a:buChar char="Ø"/>
              <a:defRPr/>
            </a:pPr>
            <a:r>
              <a:rPr lang="en-GB" sz="1600" dirty="0">
                <a:latin typeface="Arial" charset="0"/>
              </a:rPr>
              <a:t>High Force &amp; Raby Castle Stargazing with Star Safaris</a:t>
            </a:r>
          </a:p>
          <a:p>
            <a:pPr marL="742950" lvl="1" indent="-285750">
              <a:buFont typeface="Wingdings" panose="05000000000000000000" pitchFamily="2" charset="2"/>
              <a:buChar char="Ø"/>
              <a:defRPr/>
            </a:pPr>
            <a:r>
              <a:rPr lang="en-GB" sz="1600" dirty="0">
                <a:latin typeface="Arial" charset="0"/>
              </a:rPr>
              <a:t>Dark Skies Run </a:t>
            </a:r>
          </a:p>
          <a:p>
            <a:pPr marL="742950" lvl="1" indent="-285750">
              <a:buFont typeface="Wingdings" panose="05000000000000000000" pitchFamily="2" charset="2"/>
              <a:buChar char="Ø"/>
              <a:defRPr/>
            </a:pPr>
            <a:r>
              <a:rPr lang="en-GB" sz="1600" dirty="0" err="1">
                <a:latin typeface="Arial" charset="0"/>
              </a:rPr>
              <a:t>Skywatch</a:t>
            </a:r>
            <a:r>
              <a:rPr lang="en-GB" sz="1600" dirty="0">
                <a:latin typeface="Arial" charset="0"/>
              </a:rPr>
              <a:t> at </a:t>
            </a:r>
            <a:r>
              <a:rPr lang="en-GB" sz="1600" dirty="0" err="1">
                <a:latin typeface="Arial" charset="0"/>
              </a:rPr>
              <a:t>Talkin</a:t>
            </a:r>
            <a:r>
              <a:rPr lang="en-GB" sz="1600" dirty="0">
                <a:latin typeface="Arial" charset="0"/>
              </a:rPr>
              <a:t> Tarn &amp; Alston Moor Golf Club</a:t>
            </a:r>
          </a:p>
          <a:p>
            <a:pPr marL="742950" lvl="1" indent="-285750">
              <a:buFont typeface="Wingdings" panose="05000000000000000000" pitchFamily="2" charset="2"/>
              <a:buChar char="Ø"/>
              <a:defRPr/>
            </a:pPr>
            <a:r>
              <a:rPr lang="en-GB" sz="1600" dirty="0">
                <a:latin typeface="Arial" charset="0"/>
              </a:rPr>
              <a:t>Daily Stargazing Tips &amp; Nocturnal Animal Tips – across social media channels</a:t>
            </a:r>
          </a:p>
          <a:p>
            <a:pPr marL="742950" lvl="1" indent="-285750">
              <a:buFont typeface="Wingdings" panose="05000000000000000000" pitchFamily="2" charset="2"/>
              <a:buChar char="Ø"/>
              <a:defRPr/>
            </a:pPr>
            <a:r>
              <a:rPr lang="en-GB" sz="1600" dirty="0">
                <a:latin typeface="Arial" charset="0"/>
              </a:rPr>
              <a:t>Pies ‘n’ Skies – The Hive</a:t>
            </a:r>
          </a:p>
          <a:p>
            <a:pPr marL="742950" lvl="1" indent="-285750">
              <a:buFont typeface="Wingdings" panose="05000000000000000000" pitchFamily="2" charset="2"/>
              <a:buChar char="Ø"/>
              <a:defRPr/>
            </a:pPr>
            <a:endParaRPr lang="en-GB" sz="1600" dirty="0">
              <a:latin typeface="Arial" charset="0"/>
            </a:endParaRPr>
          </a:p>
          <a:p>
            <a:pPr lvl="1">
              <a:defRPr/>
            </a:pPr>
            <a:endParaRPr lang="en-GB" sz="1600" dirty="0">
              <a:latin typeface="Arial" charset="0"/>
            </a:endParaRPr>
          </a:p>
          <a:p>
            <a:pPr>
              <a:defRPr/>
            </a:pPr>
            <a:endParaRPr lang="en-GB" b="1" dirty="0">
              <a:latin typeface="Arial" charset="0"/>
            </a:endParaRPr>
          </a:p>
          <a:p>
            <a:pPr marL="342900" indent="-342900">
              <a:buFont typeface="Wingdings" panose="05000000000000000000" pitchFamily="2" charset="2"/>
              <a:buChar char="Ø"/>
              <a:defRPr/>
            </a:pPr>
            <a:endParaRPr lang="en-GB" dirty="0">
              <a:latin typeface="Arial" charset="0"/>
            </a:endParaRPr>
          </a:p>
        </p:txBody>
      </p:sp>
      <p:pic>
        <p:nvPicPr>
          <p:cNvPr id="24579" name="Picture 5" descr="Image of high force water fall with the night star">
            <a:extLst>
              <a:ext uri="{FF2B5EF4-FFF2-40B4-BE49-F238E27FC236}">
                <a16:creationId xmlns:a16="http://schemas.microsoft.com/office/drawing/2014/main" id="{747B9D03-DE64-4BE6-BE36-630C2A835DB8}"/>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692150"/>
            <a:ext cx="361473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46"/>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9661AD-632E-4100-A5BB-34FC24C0F1AD}"/>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6627" name="TextBox 3">
            <a:extLst>
              <a:ext uri="{FF2B5EF4-FFF2-40B4-BE49-F238E27FC236}">
                <a16:creationId xmlns:a16="http://schemas.microsoft.com/office/drawing/2014/main" id="{C5D2F5E4-EB63-4957-8EC3-3A906A633418}"/>
              </a:ext>
            </a:extLst>
          </p:cNvPr>
          <p:cNvSpPr txBox="1">
            <a:spLocks noGrp="1" noChangeArrowheads="1"/>
          </p:cNvSpPr>
          <p:nvPr>
            <p:ph type="title" idx="4294967295"/>
          </p:nvPr>
        </p:nvSpPr>
        <p:spPr bwMode="auto">
          <a:xfrm>
            <a:off x="468313" y="549275"/>
            <a:ext cx="5903912" cy="4603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Stargazing Festivals - Aims</a:t>
            </a:r>
          </a:p>
        </p:txBody>
      </p:sp>
      <p:sp>
        <p:nvSpPr>
          <p:cNvPr id="9" name="TextBox 8">
            <a:extLst>
              <a:ext uri="{FF2B5EF4-FFF2-40B4-BE49-F238E27FC236}">
                <a16:creationId xmlns:a16="http://schemas.microsoft.com/office/drawing/2014/main" id="{6ADA25EE-6FC9-468F-8320-1DCF052B46E1}"/>
              </a:ext>
            </a:extLst>
          </p:cNvPr>
          <p:cNvSpPr txBox="1"/>
          <p:nvPr/>
        </p:nvSpPr>
        <p:spPr>
          <a:xfrm>
            <a:off x="611188" y="1412875"/>
            <a:ext cx="4392612" cy="4524375"/>
          </a:xfrm>
          <a:prstGeom prst="rect">
            <a:avLst/>
          </a:prstGeom>
          <a:noFill/>
        </p:spPr>
        <p:txBody>
          <a:bodyPr>
            <a:spAutoFit/>
          </a:bodyPr>
          <a:lstStyle/>
          <a:p>
            <a:pPr marL="285750" indent="-285750">
              <a:buFont typeface="Wingdings" panose="05000000000000000000" pitchFamily="2" charset="2"/>
              <a:buChar char="Ø"/>
              <a:defRPr/>
            </a:pPr>
            <a:r>
              <a:rPr lang="en-GB" sz="1600" dirty="0">
                <a:latin typeface="Arial" charset="0"/>
              </a:rPr>
              <a:t>Stargazing activity in October Half Term</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Highlighting how special the dark night skies are in the North Pennines</a:t>
            </a:r>
          </a:p>
          <a:p>
            <a:pPr>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Widening content to embrace nocturnal animals</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Encouraging #</a:t>
            </a:r>
            <a:r>
              <a:rPr lang="en-GB" sz="1600" dirty="0" err="1">
                <a:latin typeface="Arial" charset="0"/>
              </a:rPr>
              <a:t>backyardstargazing</a:t>
            </a:r>
            <a:endParaRPr lang="en-GB" sz="1600" dirty="0">
              <a:latin typeface="Arial" charset="0"/>
            </a:endParaRP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Helping people to understand what they can do to protect dark night skies</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r>
              <a:rPr lang="en-GB" sz="1600" dirty="0">
                <a:latin typeface="Arial" charset="0"/>
              </a:rPr>
              <a:t>Opportunities for live stargazing</a:t>
            </a: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endParaRPr lang="en-GB" sz="1600" dirty="0">
              <a:latin typeface="Arial" charset="0"/>
            </a:endParaRPr>
          </a:p>
          <a:p>
            <a:pPr marL="285750" indent="-285750">
              <a:buFont typeface="Wingdings" panose="05000000000000000000" pitchFamily="2" charset="2"/>
              <a:buChar char="Ø"/>
              <a:defRPr/>
            </a:pPr>
            <a:endParaRPr lang="en-GB" sz="1600" dirty="0">
              <a:latin typeface="Arial" charset="0"/>
            </a:endParaRPr>
          </a:p>
          <a:p>
            <a:pPr>
              <a:defRPr/>
            </a:pPr>
            <a:endParaRPr lang="en-GB" sz="1600" dirty="0">
              <a:latin typeface="Arial" charset="0"/>
            </a:endParaRPr>
          </a:p>
        </p:txBody>
      </p:sp>
      <p:pic>
        <p:nvPicPr>
          <p:cNvPr id="26628" name="Picture 2" descr="Image of stargazing week 2020">
            <a:extLst>
              <a:ext uri="{FF2B5EF4-FFF2-40B4-BE49-F238E27FC236}">
                <a16:creationId xmlns:a16="http://schemas.microsoft.com/office/drawing/2014/main" id="{07808181-4E8D-4FF0-91F1-2254257240F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541338"/>
            <a:ext cx="3333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4778"/>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CD9E18-A6DE-4463-9DEE-60160722351D}"/>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8675" name="TextBox 2">
            <a:extLst>
              <a:ext uri="{FF2B5EF4-FFF2-40B4-BE49-F238E27FC236}">
                <a16:creationId xmlns:a16="http://schemas.microsoft.com/office/drawing/2014/main" id="{313E2E53-9FC1-4066-BFE9-E0152CD9D48E}"/>
              </a:ext>
            </a:extLst>
          </p:cNvPr>
          <p:cNvSpPr txBox="1">
            <a:spLocks noGrp="1" noChangeArrowheads="1"/>
          </p:cNvSpPr>
          <p:nvPr>
            <p:ph type="title" idx="4294967295"/>
          </p:nvPr>
        </p:nvSpPr>
        <p:spPr bwMode="auto">
          <a:xfrm>
            <a:off x="395288" y="476250"/>
            <a:ext cx="4321175"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How to guides</a:t>
            </a:r>
          </a:p>
        </p:txBody>
      </p:sp>
      <p:sp>
        <p:nvSpPr>
          <p:cNvPr id="28676" name="TextBox 4">
            <a:extLst>
              <a:ext uri="{FF2B5EF4-FFF2-40B4-BE49-F238E27FC236}">
                <a16:creationId xmlns:a16="http://schemas.microsoft.com/office/drawing/2014/main" id="{D036FBBE-5490-4C35-A1C1-D0110979917B}"/>
              </a:ext>
            </a:extLst>
          </p:cNvPr>
          <p:cNvSpPr txBox="1">
            <a:spLocks noChangeArrowheads="1"/>
          </p:cNvSpPr>
          <p:nvPr/>
        </p:nvSpPr>
        <p:spPr bwMode="auto">
          <a:xfrm>
            <a:off x="539750" y="1412875"/>
            <a:ext cx="30241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Encouraging budding astronomers to get involved in #backyardstargazing</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Richard Darn’s Star Tips of the day</a:t>
            </a:r>
          </a:p>
          <a:p>
            <a:pPr lvl="1">
              <a:spcBef>
                <a:spcPct val="0"/>
              </a:spcBef>
              <a:buFont typeface="Wingdings" panose="05000000000000000000" pitchFamily="2" charset="2"/>
              <a:buChar char="Ø"/>
            </a:pPr>
            <a:r>
              <a:rPr lang="en-GB" altLang="en-US" sz="1600">
                <a:latin typeface="Arial" panose="020B0604020202020204" pitchFamily="34" charset="0"/>
              </a:rPr>
              <a:t>10 daily posts</a:t>
            </a:r>
          </a:p>
          <a:p>
            <a:pPr lvl="1">
              <a:spcBef>
                <a:spcPct val="0"/>
              </a:spcBef>
              <a:buFont typeface="Wingdings" panose="05000000000000000000" pitchFamily="2" charset="2"/>
              <a:buChar char="Ø"/>
            </a:pPr>
            <a:r>
              <a:rPr lang="en-GB" altLang="en-US" sz="1600">
                <a:latin typeface="Arial" panose="020B0604020202020204" pitchFamily="34" charset="0"/>
              </a:rPr>
              <a:t>Practical guidance</a:t>
            </a:r>
          </a:p>
          <a:p>
            <a:pPr lvl="1">
              <a:spcBef>
                <a:spcPct val="0"/>
              </a:spcBef>
              <a:buFont typeface="Wingdings" panose="05000000000000000000" pitchFamily="2" charset="2"/>
              <a:buChar char="Ø"/>
            </a:pPr>
            <a:r>
              <a:rPr lang="en-GB" altLang="en-US" sz="1600">
                <a:latin typeface="Arial" panose="020B0604020202020204" pitchFamily="34" charset="0"/>
              </a:rPr>
              <a:t>What can you see tonight</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How to take a photo in the dark? blog</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What can you see in the night sky? blog</a:t>
            </a:r>
          </a:p>
        </p:txBody>
      </p:sp>
      <p:pic>
        <p:nvPicPr>
          <p:cNvPr id="28677" name="Picture 6" descr="A screen short of a tweet">
            <a:extLst>
              <a:ext uri="{FF2B5EF4-FFF2-40B4-BE49-F238E27FC236}">
                <a16:creationId xmlns:a16="http://schemas.microsoft.com/office/drawing/2014/main" id="{811FDD06-E18E-4609-A594-71C40F686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279400"/>
            <a:ext cx="4321175"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9839"/>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356605-0A03-4743-BEC1-BCDB435B1F5B}"/>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30723" name="TextBox 2">
            <a:extLst>
              <a:ext uri="{FF2B5EF4-FFF2-40B4-BE49-F238E27FC236}">
                <a16:creationId xmlns:a16="http://schemas.microsoft.com/office/drawing/2014/main" id="{5A7E28B1-B054-463B-B2A5-C77870B36832}"/>
              </a:ext>
            </a:extLst>
          </p:cNvPr>
          <p:cNvSpPr txBox="1">
            <a:spLocks noGrp="1" noChangeArrowheads="1"/>
          </p:cNvSpPr>
          <p:nvPr>
            <p:ph type="title" idx="4294967295"/>
          </p:nvPr>
        </p:nvSpPr>
        <p:spPr bwMode="auto">
          <a:xfrm>
            <a:off x="323850" y="476250"/>
            <a:ext cx="511175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Virtual events</a:t>
            </a:r>
          </a:p>
        </p:txBody>
      </p:sp>
      <p:sp>
        <p:nvSpPr>
          <p:cNvPr id="30727" name="TextBox 9">
            <a:extLst>
              <a:ext uri="{FF2B5EF4-FFF2-40B4-BE49-F238E27FC236}">
                <a16:creationId xmlns:a16="http://schemas.microsoft.com/office/drawing/2014/main" id="{C622BAFA-BB2E-4DC8-AB30-137753DD60B1}"/>
              </a:ext>
            </a:extLst>
          </p:cNvPr>
          <p:cNvSpPr txBox="1">
            <a:spLocks noChangeArrowheads="1"/>
          </p:cNvSpPr>
          <p:nvPr/>
        </p:nvSpPr>
        <p:spPr bwMode="auto">
          <a:xfrm>
            <a:off x="466725" y="1196975"/>
            <a:ext cx="35290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GB" altLang="en-US" sz="1600">
                <a:latin typeface="Arial" panose="020B0604020202020204" pitchFamily="34" charset="0"/>
              </a:rPr>
              <a:t>Via Zoom</a:t>
            </a:r>
          </a:p>
          <a:p>
            <a:pPr>
              <a:spcBef>
                <a:spcPct val="0"/>
              </a:spcBef>
              <a:buFont typeface="Wingdings" panose="05000000000000000000" pitchFamily="2" charset="2"/>
              <a:buChar char="Ø"/>
            </a:pPr>
            <a:r>
              <a:rPr lang="en-GB" altLang="en-US" sz="1600">
                <a:latin typeface="Arial" panose="020B0604020202020204" pitchFamily="34" charset="0"/>
              </a:rPr>
              <a:t>116 attendance</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“Please pass on my thanks for an absolutely fascinating Zoom talk tonight by a really professional presenter. Some of the facts he gave were staggering!” </a:t>
            </a:r>
          </a:p>
          <a:p>
            <a:pPr>
              <a:spcBef>
                <a:spcPct val="0"/>
              </a:spcBef>
              <a:buFont typeface="Wingdings" panose="05000000000000000000" pitchFamily="2" charset="2"/>
              <a:buChar char="Ø"/>
            </a:pPr>
            <a:endParaRPr lang="en-GB" altLang="en-US" sz="1600">
              <a:latin typeface="Arial" panose="020B0604020202020204" pitchFamily="34" charset="0"/>
            </a:endParaRPr>
          </a:p>
          <a:p>
            <a:pPr>
              <a:spcBef>
                <a:spcPct val="0"/>
              </a:spcBef>
              <a:buFont typeface="Wingdings" panose="05000000000000000000" pitchFamily="2" charset="2"/>
              <a:buChar char="Ø"/>
            </a:pPr>
            <a:r>
              <a:rPr lang="en-GB" altLang="en-US" sz="1600">
                <a:latin typeface="Arial" panose="020B0604020202020204" pitchFamily="34" charset="0"/>
              </a:rPr>
              <a:t>“Thanks very much for these - loved the presentation you and Andy organised. I hope the weather improves over the hills of Frosterley so I can have a decent look for Andromeda. Fingers crossed next year's event can be in person.”</a:t>
            </a:r>
          </a:p>
          <a:p>
            <a:pPr>
              <a:spcBef>
                <a:spcPct val="0"/>
              </a:spcBef>
              <a:buFont typeface="Wingdings" panose="05000000000000000000" pitchFamily="2" charset="2"/>
              <a:buChar char="Ø"/>
            </a:pPr>
            <a:endParaRPr lang="en-GB" altLang="en-US" sz="2400">
              <a:latin typeface="Arial" panose="020B0604020202020204" pitchFamily="34" charset="0"/>
            </a:endParaRPr>
          </a:p>
        </p:txBody>
      </p:sp>
      <p:pic>
        <p:nvPicPr>
          <p:cNvPr id="30726" name="Picture 8" descr="A picture of the nightsky at a railway station">
            <a:extLst>
              <a:ext uri="{FF2B5EF4-FFF2-40B4-BE49-F238E27FC236}">
                <a16:creationId xmlns:a16="http://schemas.microsoft.com/office/drawing/2014/main" id="{05DDA1FF-259D-4662-BF5A-23C498EA7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20700"/>
            <a:ext cx="19018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Image of a cluster of stars in the night sky">
            <a:extLst>
              <a:ext uri="{FF2B5EF4-FFF2-40B4-BE49-F238E27FC236}">
                <a16:creationId xmlns:a16="http://schemas.microsoft.com/office/drawing/2014/main" id="{00C8A89D-35C1-44BE-9EA6-FBE6F5A37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175" y="549275"/>
            <a:ext cx="20447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n image of the Northern Lights over a reservoir">
            <a:extLst>
              <a:ext uri="{FF2B5EF4-FFF2-40B4-BE49-F238E27FC236}">
                <a16:creationId xmlns:a16="http://schemas.microsoft.com/office/drawing/2014/main" id="{E7F2B9C6-5A54-4C3C-A799-5FDF7A329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48063"/>
            <a:ext cx="410527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9385"/>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FA395B-3DEA-41C8-9309-3B88BF77E619}"/>
              </a:ext>
              <a:ext uri="{C183D7F6-B498-43B3-948B-1728B52AA6E4}">
                <adec:decorative xmlns:adec="http://schemas.microsoft.com/office/drawing/2017/decorative" val="1"/>
              </a:ext>
            </a:extLst>
          </p:cNvPr>
          <p:cNvSpPr/>
          <p:nvPr/>
        </p:nvSpPr>
        <p:spPr>
          <a:xfrm>
            <a:off x="107950" y="115888"/>
            <a:ext cx="8928100" cy="6626225"/>
          </a:xfrm>
          <a:prstGeom prst="rect">
            <a:avLst/>
          </a:prstGeom>
          <a:ln w="762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dirty="0"/>
          </a:p>
        </p:txBody>
      </p:sp>
      <p:sp>
        <p:nvSpPr>
          <p:cNvPr id="2" name="Title 1">
            <a:extLst>
              <a:ext uri="{FF2B5EF4-FFF2-40B4-BE49-F238E27FC236}">
                <a16:creationId xmlns:a16="http://schemas.microsoft.com/office/drawing/2014/main" id="{CA3E04ED-8E9F-49DE-B929-D5DA0734A8EF}"/>
              </a:ext>
              <a:ext uri="{C183D7F6-B498-43B3-948B-1728B52AA6E4}">
                <adec:decorative xmlns:adec="http://schemas.microsoft.com/office/drawing/2017/decorative" val="0"/>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Map of AONB’s in the UK </a:t>
            </a:r>
          </a:p>
        </p:txBody>
      </p:sp>
      <p:pic>
        <p:nvPicPr>
          <p:cNvPr id="32771" name="Picture 3" descr="Map of AONBs in the UK">
            <a:extLst>
              <a:ext uri="{FF2B5EF4-FFF2-40B4-BE49-F238E27FC236}">
                <a16:creationId xmlns:a16="http://schemas.microsoft.com/office/drawing/2014/main" id="{1D66EF5E-7B94-4758-ADED-3A22CF8C0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484188"/>
            <a:ext cx="499745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452"/>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9712</TotalTime>
  <Words>992</Words>
  <Application>Microsoft Office PowerPoint</Application>
  <PresentationFormat>On-screen Show (4:3)</PresentationFormat>
  <Paragraphs>208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ＭＳ Ｐゴシック</vt:lpstr>
      <vt:lpstr>Calibri</vt:lpstr>
      <vt:lpstr>Wingdings</vt:lpstr>
      <vt:lpstr>Barmeno BQ Regular</vt:lpstr>
      <vt:lpstr>Office Theme</vt:lpstr>
      <vt:lpstr>North Pennines Stargazing Festivals </vt:lpstr>
      <vt:lpstr>Where is the North Pennines?</vt:lpstr>
      <vt:lpstr>What’s the offer?</vt:lpstr>
      <vt:lpstr>Brief History</vt:lpstr>
      <vt:lpstr>North Pennines Star Gazing Festival</vt:lpstr>
      <vt:lpstr>Stargazing Festivals - Aims</vt:lpstr>
      <vt:lpstr>How to guides</vt:lpstr>
      <vt:lpstr>Virtual events</vt:lpstr>
      <vt:lpstr>Map of AONB’s in the UK </vt:lpstr>
      <vt:lpstr>Dark Sky Discovery Sites in the North of England</vt:lpstr>
      <vt:lpstr>Blog posts</vt:lpstr>
      <vt:lpstr>Nocturnal wildlife</vt:lpstr>
      <vt:lpstr>Star Art 2020  </vt:lpstr>
      <vt:lpstr>Bowlees Visitor Centre</vt:lpstr>
      <vt:lpstr>Spreading the word</vt:lpstr>
      <vt:lpstr>Impact (2020)</vt:lpstr>
      <vt:lpstr>Impact</vt:lpstr>
      <vt:lpstr>The future</vt:lpstr>
      <vt:lpstr>Thank you</vt:lpstr>
    </vt:vector>
  </TitlesOfParts>
  <Company>Polly Byron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Byron</dc:creator>
  <cp:lastModifiedBy>Lucy Wearne</cp:lastModifiedBy>
  <cp:revision>392</cp:revision>
  <cp:lastPrinted>2017-11-14T14:42:33Z</cp:lastPrinted>
  <dcterms:created xsi:type="dcterms:W3CDTF">2011-11-21T09:32:35Z</dcterms:created>
  <dcterms:modified xsi:type="dcterms:W3CDTF">2022-03-09T11:13:54Z</dcterms:modified>
</cp:coreProperties>
</file>