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5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x="13003213" cy="975201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385" autoAdjust="0"/>
  </p:normalViewPr>
  <p:slideViewPr>
    <p:cSldViewPr snapToGrid="0">
      <p:cViewPr varScale="1">
        <p:scale>
          <a:sx n="44" d="100"/>
          <a:sy n="44" d="100"/>
        </p:scale>
        <p:origin x="330" y="78"/>
      </p:cViewPr>
      <p:guideLst/>
    </p:cSldViewPr>
  </p:slideViewPr>
  <p:outlineViewPr>
    <p:cViewPr>
      <p:scale>
        <a:sx n="33" d="100"/>
        <a:sy n="33" d="100"/>
      </p:scale>
      <p:origin x="0" y="-46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notes'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3432AFC-C78D-4441-BF18-165036BF6E26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755640" y="5078520"/>
            <a:ext cx="6039720" cy="4803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755640" y="5078520"/>
            <a:ext cx="6042600" cy="480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_4"/>
          <p:cNvSpPr/>
          <p:nvPr/>
        </p:nvSpPr>
        <p:spPr>
          <a:xfrm>
            <a:off x="755640" y="5078520"/>
            <a:ext cx="6045840" cy="4809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0692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56404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5016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60692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56404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50160" y="388800"/>
            <a:ext cx="11702520" cy="7547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0692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56404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5016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60692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56404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50160" y="388800"/>
            <a:ext cx="11702520" cy="7547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0692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56404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5016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60692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56404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50160" y="388800"/>
            <a:ext cx="11702520" cy="7547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0692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56404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5016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60692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56404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50160" y="388800"/>
            <a:ext cx="11702520" cy="7547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50160" y="388800"/>
            <a:ext cx="11702520" cy="7547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0692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56404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5016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60692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56404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50160" y="388800"/>
            <a:ext cx="11702520" cy="7547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0692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564040" y="228168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5016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60692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564040" y="5235840"/>
            <a:ext cx="37681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646680" y="523584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646680" y="2281680"/>
            <a:ext cx="571068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50160" y="5235840"/>
            <a:ext cx="11702520" cy="2697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50160" y="388800"/>
            <a:ext cx="11702520" cy="1627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50160" y="2281680"/>
            <a:ext cx="11702520" cy="565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ostargazing.co.uk/telescopes" TargetMode="External"/><Relationship Id="rId2" Type="http://schemas.openxmlformats.org/officeDocument/2006/relationships/hyperlink" Target="https://darkskiesuk.org/blog-thoughts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3" descr="Image of dark sky and stars with trees"/>
          <p:cNvPicPr/>
          <p:nvPr/>
        </p:nvPicPr>
        <p:blipFill>
          <a:blip r:embed="rId2"/>
          <a:stretch/>
        </p:blipFill>
        <p:spPr>
          <a:xfrm>
            <a:off x="398880" y="685800"/>
            <a:ext cx="12203640" cy="8091000"/>
          </a:xfrm>
          <a:prstGeom prst="rect">
            <a:avLst/>
          </a:prstGeom>
          <a:ln w="0">
            <a:noFill/>
          </a:ln>
        </p:spPr>
      </p:pic>
      <p:sp>
        <p:nvSpPr>
          <p:cNvPr id="237" name="CustomShape 3"/>
          <p:cNvSpPr>
            <a:spLocks noGrp="1"/>
          </p:cNvSpPr>
          <p:nvPr>
            <p:ph type="title" idx="4294967295"/>
          </p:nvPr>
        </p:nvSpPr>
        <p:spPr>
          <a:xfrm>
            <a:off x="642960" y="-359280"/>
            <a:ext cx="11712600" cy="24746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8200" b="1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Astro Tourism</a:t>
            </a:r>
            <a:endParaRPr kumimoji="0" lang="en-GB" sz="82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642960" y="1925280"/>
            <a:ext cx="11712600" cy="10119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3800" b="1" strike="noStrike" spc="-1">
                <a:solidFill>
                  <a:srgbClr val="FFFFFF"/>
                </a:solidFill>
                <a:latin typeface="Arial"/>
                <a:ea typeface="Helvetica Neue"/>
              </a:rPr>
              <a:t>Richard Darn             </a:t>
            </a:r>
            <a:r>
              <a:rPr lang="en-GB" sz="2400" b="1" strike="noStrike" spc="-1">
                <a:solidFill>
                  <a:srgbClr val="FFFFFF"/>
                </a:solidFill>
                <a:latin typeface="Arial"/>
                <a:ea typeface="Helvetica Neue"/>
              </a:rPr>
              <a:t> 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400" b="1" strike="noStrike" spc="-1">
                <a:solidFill>
                  <a:srgbClr val="FFFFFF"/>
                </a:solidFill>
                <a:latin typeface="Arial"/>
                <a:ea typeface="Helvetica Neue"/>
              </a:rPr>
              <a:t>@RichDarn1</a:t>
            </a:r>
            <a:endParaRPr lang="en-GB" sz="2400" b="0" strike="noStrike" spc="-1">
              <a:latin typeface="Arial"/>
            </a:endParaRPr>
          </a:p>
        </p:txBody>
      </p:sp>
      <p:pic>
        <p:nvPicPr>
          <p:cNvPr id="242" name="Picture 241" descr="Dark Sky Friendly Logo"/>
          <p:cNvPicPr/>
          <p:nvPr/>
        </p:nvPicPr>
        <p:blipFill>
          <a:blip r:embed="rId3"/>
          <a:stretch/>
        </p:blipFill>
        <p:spPr>
          <a:xfrm>
            <a:off x="9419760" y="7594920"/>
            <a:ext cx="2780280" cy="2337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>
            <a:spLocks noGrp="1"/>
          </p:cNvSpPr>
          <p:nvPr>
            <p:ph type="title" idx="4294967295"/>
          </p:nvPr>
        </p:nvSpPr>
        <p:spPr>
          <a:xfrm>
            <a:off x="3309120" y="3639960"/>
            <a:ext cx="78498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Dark Sky Discovery Sites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28C9-B3A3-4ECA-B3A2-412ABC167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Dark Sky Discovery Sites in NPAONB</a:t>
            </a:r>
          </a:p>
        </p:txBody>
      </p:sp>
      <p:sp>
        <p:nvSpPr>
          <p:cNvPr id="277" name="CustomShape 4"/>
          <p:cNvSpPr/>
          <p:nvPr/>
        </p:nvSpPr>
        <p:spPr>
          <a:xfrm>
            <a:off x="1812600" y="7343640"/>
            <a:ext cx="6824160" cy="63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ctr">
            <a:noAutofit/>
          </a:bodyPr>
          <a:lstStyle/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DejaVu Sans"/>
              </a:rPr>
              <a:t>16 sites within North Pennines AONB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DejaVu Sans"/>
              </a:rPr>
              <a:t>12 in County Durham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GB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600" b="0" strike="noStrike" spc="-1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en-GB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GB" sz="2600" b="0" strike="noStrike" spc="-1">
              <a:latin typeface="Arial"/>
            </a:endParaRPr>
          </a:p>
        </p:txBody>
      </p:sp>
      <p:pic>
        <p:nvPicPr>
          <p:cNvPr id="278" name="Picture 277" descr="A map plotting dark sky discovery sites in the North Pennines AONB"/>
          <p:cNvPicPr/>
          <p:nvPr/>
        </p:nvPicPr>
        <p:blipFill>
          <a:blip r:embed="rId3"/>
          <a:stretch/>
        </p:blipFill>
        <p:spPr>
          <a:xfrm>
            <a:off x="1834920" y="1550160"/>
            <a:ext cx="9321480" cy="6730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>
            <a:spLocks noGrp="1"/>
          </p:cNvSpPr>
          <p:nvPr>
            <p:ph type="title" idx="4294967295"/>
          </p:nvPr>
        </p:nvSpPr>
        <p:spPr>
          <a:xfrm>
            <a:off x="936000" y="678600"/>
            <a:ext cx="10183680" cy="7844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+mn-cs"/>
              </a:rPr>
              <a:t>IDA Dark Sky Places in the UK​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CustomShape 3"/>
          <p:cNvSpPr/>
          <p:nvPr/>
        </p:nvSpPr>
        <p:spPr>
          <a:xfrm>
            <a:off x="858600" y="1584360"/>
            <a:ext cx="5056920" cy="59058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Exmoor Dark Sky Reserve​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Northumberland Dark Sky Park​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Brecon Beacons Dark Sky Reserve​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Isle of Col Dark Sky Community​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Moffat Dark Sky Community​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Sark Dark Sky Community​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Galloway Forest Dark Sky Park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Davagh Forest (NI)​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6714360" y="1575000"/>
            <a:ext cx="5447160" cy="51742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Elan Valley Dark Sky Park, Wales​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Snowdonia Dark Sky Reserve​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South Downs Dark Sky Reserve​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Bodmin Dark Sky Landscape​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Tomintoul and Glenlivet – Cairngorms ​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Cranborne Chase AONB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North Ronaldsay (Orkney)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</p:txBody>
      </p:sp>
      <p:sp>
        <p:nvSpPr>
          <p:cNvPr id="284" name="CustomShape 6"/>
          <p:cNvSpPr/>
          <p:nvPr/>
        </p:nvSpPr>
        <p:spPr>
          <a:xfrm>
            <a:off x="822960" y="7368120"/>
            <a:ext cx="4551120" cy="4190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North York Moors National Park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285" name="CustomShape 7"/>
          <p:cNvSpPr/>
          <p:nvPr/>
        </p:nvSpPr>
        <p:spPr>
          <a:xfrm>
            <a:off x="6689160" y="6612480"/>
            <a:ext cx="4316400" cy="4190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Yorkshire Dales National Park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>
            <a:spLocks noGrp="1"/>
          </p:cNvSpPr>
          <p:nvPr>
            <p:ph type="title" idx="4294967295"/>
          </p:nvPr>
        </p:nvSpPr>
        <p:spPr>
          <a:xfrm>
            <a:off x="3472200" y="3402720"/>
            <a:ext cx="605412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Astro Tourism 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3"/>
          <p:cNvSpPr>
            <a:spLocks noGrp="1"/>
          </p:cNvSpPr>
          <p:nvPr>
            <p:ph type="title" idx="4294967295"/>
          </p:nvPr>
        </p:nvSpPr>
        <p:spPr>
          <a:xfrm>
            <a:off x="1274760" y="237600"/>
            <a:ext cx="10520640" cy="7844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Dark skies tourism Northumberland</a:t>
            </a:r>
            <a:r>
              <a:rPr kumimoji="0" lang="en-GB" sz="31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 ​</a:t>
            </a:r>
            <a:endParaRPr kumimoji="0" lang="en-GB" sz="31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7" name="Group 1" descr="Dark Sky images of a tree at Sycamore Gap, Hadrian's Wall "/>
          <p:cNvGrpSpPr/>
          <p:nvPr/>
        </p:nvGrpSpPr>
        <p:grpSpPr>
          <a:xfrm>
            <a:off x="1269360" y="1075320"/>
            <a:ext cx="10460520" cy="7112160"/>
            <a:chOff x="1269360" y="1075320"/>
            <a:chExt cx="10460520" cy="7112160"/>
          </a:xfrm>
        </p:grpSpPr>
        <p:pic>
          <p:nvPicPr>
            <p:cNvPr id="288" name="unknown.png" descr="unknown.png"/>
            <p:cNvPicPr/>
            <p:nvPr/>
          </p:nvPicPr>
          <p:blipFill>
            <a:blip r:embed="rId2"/>
            <a:stretch/>
          </p:blipFill>
          <p:spPr>
            <a:xfrm>
              <a:off x="1421640" y="1240560"/>
              <a:ext cx="10155960" cy="6782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9" name="unknown.png" descr="unknown.png"/>
            <p:cNvPicPr/>
            <p:nvPr/>
          </p:nvPicPr>
          <p:blipFill>
            <a:blip r:embed="rId3"/>
            <a:stretch/>
          </p:blipFill>
          <p:spPr>
            <a:xfrm>
              <a:off x="1269360" y="1075320"/>
              <a:ext cx="10460520" cy="7112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2" name="CustomShape 4"/>
          <p:cNvSpPr/>
          <p:nvPr/>
        </p:nvSpPr>
        <p:spPr>
          <a:xfrm>
            <a:off x="1324080" y="8363880"/>
            <a:ext cx="3833280" cy="4190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Worth £25 million per year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293" name="CustomShape 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727960" y="8363880"/>
            <a:ext cx="2737440" cy="4190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Supports 450 jobs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>
            <a:spLocks noGrp="1"/>
          </p:cNvSpPr>
          <p:nvPr>
            <p:ph type="title" idx="4294967295"/>
          </p:nvPr>
        </p:nvSpPr>
        <p:spPr>
          <a:xfrm>
            <a:off x="4569840" y="4219920"/>
            <a:ext cx="4497840" cy="139212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Case studies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>
            <a:spLocks noGrp="1"/>
          </p:cNvSpPr>
          <p:nvPr>
            <p:ph type="title" idx="4294967295"/>
          </p:nvPr>
        </p:nvSpPr>
        <p:spPr>
          <a:xfrm>
            <a:off x="1748520" y="314640"/>
            <a:ext cx="9324000" cy="7844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Battlesteads</a:t>
            </a: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 Hotel &amp; Restaurant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6" name="Group 2" descr="Image of star gazing at Battlesteads, Northumberland"/>
          <p:cNvGrpSpPr/>
          <p:nvPr/>
        </p:nvGrpSpPr>
        <p:grpSpPr>
          <a:xfrm>
            <a:off x="1781280" y="1162440"/>
            <a:ext cx="9436320" cy="6372000"/>
            <a:chOff x="1781280" y="1162440"/>
            <a:chExt cx="9436320" cy="6372000"/>
          </a:xfrm>
        </p:grpSpPr>
        <p:pic>
          <p:nvPicPr>
            <p:cNvPr id="297" name="unknown.png_5" descr="unknown.png"/>
            <p:cNvPicPr/>
            <p:nvPr/>
          </p:nvPicPr>
          <p:blipFill>
            <a:blip r:embed="rId2"/>
            <a:stretch/>
          </p:blipFill>
          <p:spPr>
            <a:xfrm>
              <a:off x="1933560" y="1327680"/>
              <a:ext cx="9131760" cy="6041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8" name="unknown.png_9" descr="unknown.png"/>
            <p:cNvPicPr/>
            <p:nvPr/>
          </p:nvPicPr>
          <p:blipFill>
            <a:blip r:embed="rId3"/>
            <a:stretch/>
          </p:blipFill>
          <p:spPr>
            <a:xfrm>
              <a:off x="1781280" y="1162440"/>
              <a:ext cx="9436320" cy="6372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00" name="CustomShape 4"/>
          <p:cNvSpPr/>
          <p:nvPr/>
        </p:nvSpPr>
        <p:spPr>
          <a:xfrm>
            <a:off x="1896120" y="7558200"/>
            <a:ext cx="6900840" cy="11505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Spent £100k building its own observatory.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Offers stargazing and accommodation packages.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Bookings contribute 15% to hotel income.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_1"/>
          <p:cNvSpPr>
            <a:spLocks noGrp="1"/>
          </p:cNvSpPr>
          <p:nvPr>
            <p:ph type="title" idx="4294967295"/>
          </p:nvPr>
        </p:nvSpPr>
        <p:spPr>
          <a:xfrm>
            <a:off x="347040" y="314640"/>
            <a:ext cx="2694600" cy="7844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Doe Park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3" name="Picture 302" descr="Image of Doe Park Caravan Park from above"/>
          <p:cNvPicPr/>
          <p:nvPr/>
        </p:nvPicPr>
        <p:blipFill>
          <a:blip r:embed="rId2"/>
          <a:stretch/>
        </p:blipFill>
        <p:spPr>
          <a:xfrm>
            <a:off x="412560" y="1155240"/>
            <a:ext cx="5178240" cy="3883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03" descr="Group of participants taking part in a bottle launch workshop"/>
          <p:cNvPicPr/>
          <p:nvPr/>
        </p:nvPicPr>
        <p:blipFill>
          <a:blip r:embed="rId3"/>
          <a:srcRect l="11808" t="22564" r="12467"/>
          <a:stretch/>
        </p:blipFill>
        <p:spPr>
          <a:xfrm>
            <a:off x="360000" y="5400000"/>
            <a:ext cx="6120360" cy="4138920"/>
          </a:xfrm>
          <a:prstGeom prst="rect">
            <a:avLst/>
          </a:prstGeom>
          <a:ln w="0">
            <a:noFill/>
          </a:ln>
        </p:spPr>
      </p:pic>
      <p:sp>
        <p:nvSpPr>
          <p:cNvPr id="305" name="CustomShape 3_2"/>
          <p:cNvSpPr/>
          <p:nvPr/>
        </p:nvSpPr>
        <p:spPr>
          <a:xfrm>
            <a:off x="6313680" y="1046880"/>
            <a:ext cx="5886360" cy="55411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Attended dark skies workshop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Realised night sky was a big draw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Agreed to host AONB Star Camp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Worried about weather, but not a problem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Two days of activities, very accessible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Feedback very positive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Increased visitors considerably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30 more pitches each time than normal 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for the time – could have been more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</p:txBody>
      </p:sp>
      <p:pic>
        <p:nvPicPr>
          <p:cNvPr id="306" name="Picture 305" descr="Image of the owner of Doe Park Caravan park, Alison Lamb "/>
          <p:cNvPicPr/>
          <p:nvPr/>
        </p:nvPicPr>
        <p:blipFill>
          <a:blip r:embed="rId4"/>
          <a:stretch/>
        </p:blipFill>
        <p:spPr>
          <a:xfrm>
            <a:off x="7812000" y="5385600"/>
            <a:ext cx="3041280" cy="246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>
            <a:spLocks noGrp="1"/>
          </p:cNvSpPr>
          <p:nvPr>
            <p:ph type="title" idx="4294967295"/>
          </p:nvPr>
        </p:nvSpPr>
        <p:spPr>
          <a:xfrm>
            <a:off x="1233720" y="3402720"/>
            <a:ext cx="1053144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Marketing your 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stargazing destination 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>
            <a:spLocks noGrp="1"/>
          </p:cNvSpPr>
          <p:nvPr>
            <p:ph type="title" idx="4294967295"/>
          </p:nvPr>
        </p:nvSpPr>
        <p:spPr>
          <a:xfrm>
            <a:off x="1242000" y="1066320"/>
            <a:ext cx="9493200" cy="7844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Dark skies extends your season 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2053800" y="2196720"/>
            <a:ext cx="8992440" cy="48963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Stargazing is a shoulder season activity from September to May 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Something new to see each season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Autumn is the best time to see the Milky Way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Winter is great for sparkling star clusters and is when the sky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gets its very darkest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Spring allows us to see lots more distant galaxies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2500" b="0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endParaRPr lang="en-GB" sz="2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>
            <a:spLocks noGrp="1"/>
          </p:cNvSpPr>
          <p:nvPr>
            <p:ph type="title" idx="4294967295"/>
          </p:nvPr>
        </p:nvSpPr>
        <p:spPr>
          <a:xfrm>
            <a:off x="642960" y="1726920"/>
            <a:ext cx="117126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Why do dark skies matter?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642960" y="2656800"/>
            <a:ext cx="11712600" cy="43988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>
            <a:noAutofit/>
          </a:bodyPr>
          <a:lstStyle/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We waste £billions on light pollution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Approximately one third of UK wildlife is nocturnal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Reinforces sense of tranquillity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Positive impact on human health and well-being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80% UK residents live under light polluted skies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People hardly see any stars and can’t glimpse the Milky Way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GB" sz="2500" b="0" strike="noStrike" spc="-26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endParaRPr lang="en-GB" sz="2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>
            <a:spLocks noGrp="1"/>
          </p:cNvSpPr>
          <p:nvPr>
            <p:ph type="title" idx="4294967295"/>
          </p:nvPr>
        </p:nvSpPr>
        <p:spPr>
          <a:xfrm>
            <a:off x="-90000" y="2642400"/>
            <a:ext cx="11049480" cy="7844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          Who are your potential visitors?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2182320" y="4163040"/>
            <a:ext cx="8610840" cy="34509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Amateur astronomers who cherish dark skies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Novices with casual interest – families/couples/solo travellers</a:t>
            </a:r>
            <a:r>
              <a:rPr lang="en-GB" sz="2500" b="0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 </a:t>
            </a:r>
            <a:endParaRPr lang="en-GB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GB" sz="25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GB" sz="2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>
            <a:spLocks noGrp="1"/>
          </p:cNvSpPr>
          <p:nvPr>
            <p:ph type="title" idx="4294967295"/>
          </p:nvPr>
        </p:nvSpPr>
        <p:spPr>
          <a:xfrm>
            <a:off x="-268200" y="-286560"/>
            <a:ext cx="12503160" cy="198792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31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+mn-cs"/>
              </a:rPr>
              <a:t>      </a:t>
            </a:r>
            <a:endParaRPr kumimoji="0" lang="en-GB" sz="31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      Post a stargazing page on your website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695160" y="1284120"/>
            <a:ext cx="9362880" cy="11505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  Featured under things to do or activities   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  Highlight how your property is suitable for stargazing or a gateway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</p:txBody>
      </p:sp>
      <p:pic>
        <p:nvPicPr>
          <p:cNvPr id="314" name="Picture 313" descr="Image of a dark sky promotional flyer"/>
          <p:cNvPicPr/>
          <p:nvPr/>
        </p:nvPicPr>
        <p:blipFill>
          <a:blip r:embed="rId2"/>
          <a:stretch/>
        </p:blipFill>
        <p:spPr>
          <a:xfrm>
            <a:off x="1439640" y="3059640"/>
            <a:ext cx="3953520" cy="44946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314" descr="Screen shot of an article about dark skies from the independent hostel guide. "/>
          <p:cNvPicPr/>
          <p:nvPr/>
        </p:nvPicPr>
        <p:blipFill>
          <a:blip r:embed="rId3"/>
          <a:stretch/>
        </p:blipFill>
        <p:spPr>
          <a:xfrm>
            <a:off x="6920640" y="3032280"/>
            <a:ext cx="4236120" cy="470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658080" y="427320"/>
            <a:ext cx="14318640" cy="8895240"/>
          </a:xfrm>
          <a:prstGeom prst="rect">
            <a:avLst/>
          </a:prstGeom>
          <a:ln w="0">
            <a:noFill/>
          </a:ln>
        </p:spPr>
      </p:pic>
      <p:sp>
        <p:nvSpPr>
          <p:cNvPr id="318" name="CustomShape 2"/>
          <p:cNvSpPr>
            <a:spLocks noGrp="1"/>
          </p:cNvSpPr>
          <p:nvPr>
            <p:ph type="title" idx="4294967295"/>
          </p:nvPr>
        </p:nvSpPr>
        <p:spPr>
          <a:xfrm>
            <a:off x="2912760" y="1086120"/>
            <a:ext cx="6872040" cy="246024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Use key messages: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not too wordy + images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31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+mn-cs"/>
              </a:rPr>
              <a:t>                                </a:t>
            </a:r>
            <a:endParaRPr kumimoji="0" lang="en-GB" sz="31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31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+mn-cs"/>
              </a:rPr>
              <a:t>Star quality!</a:t>
            </a:r>
            <a:endParaRPr kumimoji="0" lang="en-GB" sz="31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CustomShape 9"/>
          <p:cNvSpPr/>
          <p:nvPr/>
        </p:nvSpPr>
        <p:spPr>
          <a:xfrm>
            <a:off x="1218960" y="3956760"/>
            <a:ext cx="11223000" cy="30697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200" b="1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The North Pennines has some of the nation’s starriest skies.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2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200" b="1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We see thousands of stars overhead compared with a handful from </a:t>
            </a:r>
            <a:endParaRPr lang="en-GB" sz="22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200" b="1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towns and cities!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2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200" b="1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Glimpse the Milky Way in all its glory, along with sparkling star clusters</a:t>
            </a:r>
            <a:endParaRPr lang="en-GB" sz="22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200" b="1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and even the elusive Northern Lights.</a:t>
            </a:r>
            <a:endParaRPr lang="en-GB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2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200" b="1" strike="noStrike" spc="-1">
                <a:solidFill>
                  <a:srgbClr val="FFFFFF"/>
                </a:solidFill>
                <a:latin typeface="Helvetica Neue"/>
                <a:ea typeface="Helvetica Neue"/>
              </a:rPr>
              <a:t>Our dark skies are also good for nocturnal wildlife like owls and moths.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2"/>
          <p:cNvSpPr>
            <a:spLocks noGrp="1"/>
          </p:cNvSpPr>
          <p:nvPr>
            <p:ph type="title" idx="4294967295"/>
          </p:nvPr>
        </p:nvSpPr>
        <p:spPr>
          <a:xfrm>
            <a:off x="2139120" y="345600"/>
            <a:ext cx="6887520" cy="224676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none" lIns="27000" tIns="27000" rIns="27000" bIns="27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Use social media and 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schedule regular posts/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retweets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CustomShape 1"/>
          <p:cNvSpPr/>
          <p:nvPr/>
        </p:nvSpPr>
        <p:spPr>
          <a:xfrm>
            <a:off x="2024280" y="2898000"/>
            <a:ext cx="4877280" cy="7848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Milky Way season (Sept onwards)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Helvetica Neue"/>
              </a:rPr>
              <a:t>Meteor showers 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2123640" y="3815640"/>
            <a:ext cx="4137120" cy="635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Perseids meteor shower 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(12 - 13 August)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Orionids meteor shower 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(21 October)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Leonids meteor shower 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(17 - 18 November)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Geminids meteor shower 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(13 - 14 December)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2400" b="0" strike="noStrike" spc="-1">
              <a:latin typeface="Arial"/>
            </a:endParaRPr>
          </a:p>
        </p:txBody>
      </p:sp>
      <p:pic>
        <p:nvPicPr>
          <p:cNvPr id="330" name="Picture 329" descr="screen grab of a tweet about meteor showers.  "/>
          <p:cNvPicPr/>
          <p:nvPr/>
        </p:nvPicPr>
        <p:blipFill>
          <a:blip r:embed="rId2"/>
          <a:stretch/>
        </p:blipFill>
        <p:spPr>
          <a:xfrm>
            <a:off x="8004600" y="2387520"/>
            <a:ext cx="3656160" cy="4629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12C03-6295-4E9F-ADB0-9458E04B5D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Promotion</a:t>
            </a:r>
          </a:p>
        </p:txBody>
      </p:sp>
      <p:sp>
        <p:nvSpPr>
          <p:cNvPr id="331" name="CustomShape 1"/>
          <p:cNvSpPr/>
          <p:nvPr/>
        </p:nvSpPr>
        <p:spPr>
          <a:xfrm>
            <a:off x="1424160" y="1859400"/>
            <a:ext cx="10260000" cy="444024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4800" b="1" strike="noStrike" spc="-1">
                <a:solidFill>
                  <a:srgbClr val="FFFFFF"/>
                </a:solidFill>
                <a:latin typeface="Arial"/>
                <a:ea typeface="Helvetica Neue"/>
              </a:rPr>
              <a:t>You are in (or very near) one of the </a:t>
            </a:r>
            <a:endParaRPr lang="en-GB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4800" b="1" strike="noStrike" spc="-1">
                <a:solidFill>
                  <a:srgbClr val="FFFFFF"/>
                </a:solidFill>
                <a:latin typeface="Arial"/>
                <a:ea typeface="Helvetica Neue"/>
              </a:rPr>
              <a:t>darkest areas of England</a:t>
            </a:r>
            <a:endParaRPr lang="en-GB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GB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4800" b="1" strike="noStrike" spc="-1">
                <a:solidFill>
                  <a:srgbClr val="FFFFFF"/>
                </a:solidFill>
                <a:latin typeface="Arial"/>
                <a:ea typeface="Helvetica Neue"/>
              </a:rPr>
              <a:t>Don’t be shy </a:t>
            </a:r>
            <a:endParaRPr lang="en-GB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GB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GB" sz="4800" b="1" strike="noStrike" spc="-1">
                <a:solidFill>
                  <a:srgbClr val="FFFFFF"/>
                </a:solidFill>
                <a:latin typeface="Arial"/>
                <a:ea typeface="Helvetica Neue"/>
              </a:rPr>
              <a:t>Celebrate it and promote it</a:t>
            </a:r>
            <a:endParaRPr lang="en-GB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CE60-6333-4D3B-AC9C-BA0789BA62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Part two</a:t>
            </a:r>
          </a:p>
        </p:txBody>
      </p:sp>
      <p:sp>
        <p:nvSpPr>
          <p:cNvPr id="332" name="CustomShape 1"/>
          <p:cNvSpPr/>
          <p:nvPr/>
        </p:nvSpPr>
        <p:spPr>
          <a:xfrm>
            <a:off x="642960" y="973440"/>
            <a:ext cx="11712600" cy="7614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GB" sz="4800" b="1" strike="noStrike" spc="-94" dirty="0">
                <a:solidFill>
                  <a:srgbClr val="FFFFFF"/>
                </a:solidFill>
                <a:latin typeface="Arial"/>
                <a:ea typeface="Helvetica Neue"/>
              </a:rPr>
              <a:t>Part Two</a:t>
            </a:r>
            <a:endParaRPr lang="en-GB" sz="4800" b="0" strike="noStrike" spc="-1" dirty="0">
              <a:latin typeface="Arial"/>
            </a:endParaRPr>
          </a:p>
        </p:txBody>
      </p:sp>
      <p:sp>
        <p:nvSpPr>
          <p:cNvPr id="333" name="Custom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480" y="1584360"/>
            <a:ext cx="10529280" cy="26697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5E2AC7-0238-4627-83C9-368A492567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Simple steps to make </a:t>
            </a:r>
            <a:br>
              <a:rPr lang="en-GB" dirty="0"/>
            </a:br>
            <a:r>
              <a:rPr lang="en-GB" dirty="0"/>
              <a:t>yourself dark sky friendly</a:t>
            </a:r>
            <a:br>
              <a:rPr lang="en-GB" dirty="0"/>
            </a:br>
            <a:endParaRPr lang="en-GB" dirty="0"/>
          </a:p>
        </p:txBody>
      </p:sp>
      <p:sp>
        <p:nvSpPr>
          <p:cNvPr id="337" name="CustomShape 1_0"/>
          <p:cNvSpPr/>
          <p:nvPr/>
        </p:nvSpPr>
        <p:spPr>
          <a:xfrm>
            <a:off x="642960" y="973440"/>
            <a:ext cx="11712600" cy="7614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en-GB" sz="1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GB" sz="4800" b="1" strike="noStrike" spc="-94" dirty="0">
                <a:solidFill>
                  <a:srgbClr val="FFFFFF"/>
                </a:solidFill>
                <a:latin typeface="Arial"/>
                <a:ea typeface="Helvetica Neue"/>
              </a:rPr>
              <a:t>Simple steps to make </a:t>
            </a:r>
            <a:endParaRPr lang="en-GB" sz="4800" b="0" strike="noStrike" spc="-1" dirty="0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en-GB" sz="4800" b="1" strike="noStrike" spc="-94" dirty="0">
                <a:solidFill>
                  <a:srgbClr val="FFFFFF"/>
                </a:solidFill>
                <a:latin typeface="Arial"/>
                <a:ea typeface="Helvetica Neue"/>
              </a:rPr>
              <a:t>yourself dark sky friendly</a:t>
            </a:r>
            <a:endParaRPr lang="en-GB" sz="4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EB46-A86E-4F6C-8022-70F44A1D4F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Lighting</a:t>
            </a:r>
          </a:p>
        </p:txBody>
      </p:sp>
      <p:sp>
        <p:nvSpPr>
          <p:cNvPr id="343" name="CustomShape 2"/>
          <p:cNvSpPr/>
          <p:nvPr/>
        </p:nvSpPr>
        <p:spPr>
          <a:xfrm>
            <a:off x="627480" y="1584360"/>
            <a:ext cx="10529280" cy="26697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>
            <a:noAutofit/>
          </a:bodyPr>
          <a:lstStyle/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5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Look again at your lighting</a:t>
            </a:r>
            <a:endParaRPr lang="en-GB" sz="25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Create a dark area in your garden or on your land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Use lighting only where you need it and make it “Dark Sky Friendly”</a:t>
            </a:r>
            <a:endParaRPr lang="en-GB" sz="2400" b="0" strike="noStrike" spc="-1">
              <a:latin typeface="Arial"/>
            </a:endParaRPr>
          </a:p>
        </p:txBody>
      </p:sp>
      <p:grpSp>
        <p:nvGrpSpPr>
          <p:cNvPr id="346" name="Group 5" descr="Image of the exterior of a property with bright lights"/>
          <p:cNvGrpSpPr/>
          <p:nvPr/>
        </p:nvGrpSpPr>
        <p:grpSpPr>
          <a:xfrm>
            <a:off x="933480" y="4933440"/>
            <a:ext cx="5802840" cy="3169080"/>
            <a:chOff x="933480" y="4933440"/>
            <a:chExt cx="5802840" cy="3169080"/>
          </a:xfrm>
        </p:grpSpPr>
        <p:pic>
          <p:nvPicPr>
            <p:cNvPr id="347" name="unknown.png_0" descr="unknown.png"/>
            <p:cNvPicPr/>
            <p:nvPr/>
          </p:nvPicPr>
          <p:blipFill>
            <a:blip r:embed="rId2"/>
            <a:stretch/>
          </p:blipFill>
          <p:spPr>
            <a:xfrm>
              <a:off x="1035000" y="5035320"/>
              <a:ext cx="5599440" cy="2965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8" name="unknown.png_6" descr="unknown.png"/>
            <p:cNvPicPr/>
            <p:nvPr/>
          </p:nvPicPr>
          <p:blipFill>
            <a:blip r:embed="rId3"/>
            <a:stretch/>
          </p:blipFill>
          <p:spPr>
            <a:xfrm>
              <a:off x="933480" y="4933440"/>
              <a:ext cx="5802840" cy="3169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50" name="Picture 349" descr="Image of a exterior down lighter"/>
          <p:cNvPicPr/>
          <p:nvPr/>
        </p:nvPicPr>
        <p:blipFill>
          <a:blip r:embed="rId4"/>
          <a:stretch/>
        </p:blipFill>
        <p:spPr>
          <a:xfrm>
            <a:off x="8604000" y="5009040"/>
            <a:ext cx="2693160" cy="269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FB884-AA89-4314-96EF-6F529C9A41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Protecting the night sky</a:t>
            </a:r>
          </a:p>
        </p:txBody>
      </p:sp>
      <p:pic>
        <p:nvPicPr>
          <p:cNvPr id="355" name="Picture 354" descr="Image of 5 points to protecting the night sky.  "/>
          <p:cNvPicPr/>
          <p:nvPr/>
        </p:nvPicPr>
        <p:blipFill>
          <a:blip r:embed="rId2"/>
          <a:stretch/>
        </p:blipFill>
        <p:spPr>
          <a:xfrm>
            <a:off x="407880" y="1448280"/>
            <a:ext cx="12187080" cy="685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>
            <a:spLocks noGrp="1"/>
          </p:cNvSpPr>
          <p:nvPr>
            <p:ph type="title" idx="4294967295"/>
          </p:nvPr>
        </p:nvSpPr>
        <p:spPr>
          <a:xfrm>
            <a:off x="642960" y="972360"/>
            <a:ext cx="117126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Dark sky lighting… before retrofit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8" name="Picture 357" descr="Image of exterior lighting - up lighting"/>
          <p:cNvPicPr/>
          <p:nvPr/>
        </p:nvPicPr>
        <p:blipFill>
          <a:blip r:embed="rId2"/>
          <a:stretch/>
        </p:blipFill>
        <p:spPr>
          <a:xfrm>
            <a:off x="0" y="2156760"/>
            <a:ext cx="12999600" cy="54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3BC3-AD6D-4CEA-B0AA-8F74A98AF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Why do dark skies matter 1?</a:t>
            </a:r>
          </a:p>
        </p:txBody>
      </p:sp>
      <p:grpSp>
        <p:nvGrpSpPr>
          <p:cNvPr id="247" name="Group 3" descr="Houses and the night sky"/>
          <p:cNvGrpSpPr/>
          <p:nvPr/>
        </p:nvGrpSpPr>
        <p:grpSpPr>
          <a:xfrm>
            <a:off x="690480" y="1109520"/>
            <a:ext cx="11617560" cy="7529040"/>
            <a:chOff x="690480" y="1109520"/>
            <a:chExt cx="11617560" cy="7529040"/>
          </a:xfrm>
        </p:grpSpPr>
        <p:pic>
          <p:nvPicPr>
            <p:cNvPr id="248" name="unknown.png" descr="unknown.png"/>
            <p:cNvPicPr/>
            <p:nvPr/>
          </p:nvPicPr>
          <p:blipFill>
            <a:blip r:embed="rId2"/>
            <a:stretch/>
          </p:blipFill>
          <p:spPr>
            <a:xfrm>
              <a:off x="843120" y="1274760"/>
              <a:ext cx="11312640" cy="7198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9" name="unknown.png" descr="unknown.png"/>
            <p:cNvPicPr/>
            <p:nvPr/>
          </p:nvPicPr>
          <p:blipFill>
            <a:blip r:embed="rId3"/>
            <a:stretch/>
          </p:blipFill>
          <p:spPr>
            <a:xfrm>
              <a:off x="690480" y="1109520"/>
              <a:ext cx="11617560" cy="752904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>
            <a:spLocks noGrp="1"/>
          </p:cNvSpPr>
          <p:nvPr>
            <p:ph type="title" idx="4294967295"/>
          </p:nvPr>
        </p:nvSpPr>
        <p:spPr>
          <a:xfrm>
            <a:off x="642960" y="972360"/>
            <a:ext cx="117126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And after...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1" name="Picture 360" descr="Image of exterior lighting - down lighting "/>
          <p:cNvPicPr/>
          <p:nvPr/>
        </p:nvPicPr>
        <p:blipFill>
          <a:blip r:embed="rId2"/>
          <a:stretch/>
        </p:blipFill>
        <p:spPr>
          <a:xfrm>
            <a:off x="0" y="1760400"/>
            <a:ext cx="12999600" cy="5435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361" descr="Image of exterior lighting - down lighting "/>
          <p:cNvPicPr/>
          <p:nvPr/>
        </p:nvPicPr>
        <p:blipFill>
          <a:blip r:embed="rId3"/>
          <a:stretch/>
        </p:blipFill>
        <p:spPr>
          <a:xfrm>
            <a:off x="0" y="1634760"/>
            <a:ext cx="12999600" cy="64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55B9-9E10-48B4-BB0C-DEB6F31EBB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Dark sky Lighting </a:t>
            </a:r>
          </a:p>
        </p:txBody>
      </p:sp>
      <p:pic>
        <p:nvPicPr>
          <p:cNvPr id="365" name="Picture 364" descr="Image of forest holiday park with bright outside lights "/>
          <p:cNvPicPr/>
          <p:nvPr/>
        </p:nvPicPr>
        <p:blipFill>
          <a:blip r:embed="rId2"/>
          <a:stretch/>
        </p:blipFill>
        <p:spPr>
          <a:xfrm>
            <a:off x="87120" y="829800"/>
            <a:ext cx="13001040" cy="817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9C08-5AA2-4CD1-9AD1-AFF4BA515D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Dark Sky Lighting</a:t>
            </a:r>
          </a:p>
        </p:txBody>
      </p:sp>
      <p:pic>
        <p:nvPicPr>
          <p:cNvPr id="368" name="Picture 367" descr="Image of forest holiday park with downlighting outside lights "/>
          <p:cNvPicPr/>
          <p:nvPr/>
        </p:nvPicPr>
        <p:blipFill>
          <a:blip r:embed="rId2"/>
          <a:stretch/>
        </p:blipFill>
        <p:spPr>
          <a:xfrm>
            <a:off x="87120" y="579600"/>
            <a:ext cx="13001040" cy="8672400"/>
          </a:xfrm>
          <a:prstGeom prst="rect">
            <a:avLst/>
          </a:prstGeom>
          <a:ln w="0">
            <a:noFill/>
          </a:ln>
        </p:spPr>
      </p:pic>
      <p:sp>
        <p:nvSpPr>
          <p:cNvPr id="367" name="Custom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91920" y="41040"/>
            <a:ext cx="96480" cy="2358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200" b="0" strike="noStrike" spc="-1">
                <a:solidFill>
                  <a:srgbClr val="000000"/>
                </a:solidFill>
                <a:latin typeface="Arial"/>
                <a:ea typeface="Arial"/>
              </a:rPr>
              <a:t> </a:t>
            </a:r>
            <a:endParaRPr lang="en-GB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3"/>
          <p:cNvSpPr>
            <a:spLocks noGrp="1"/>
          </p:cNvSpPr>
          <p:nvPr>
            <p:ph type="title" idx="4294967295"/>
          </p:nvPr>
        </p:nvSpPr>
        <p:spPr>
          <a:xfrm>
            <a:off x="642960" y="972360"/>
            <a:ext cx="117126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Provide basic equipment - Binoculars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2" name="unknown.png_1" descr="Image of binoculars "/>
          <p:cNvPicPr/>
          <p:nvPr/>
        </p:nvPicPr>
        <p:blipFill>
          <a:blip r:embed="rId2"/>
          <a:stretch/>
        </p:blipFill>
        <p:spPr>
          <a:xfrm>
            <a:off x="7198920" y="2807640"/>
            <a:ext cx="4179240" cy="3271320"/>
          </a:xfrm>
          <a:prstGeom prst="rect">
            <a:avLst/>
          </a:prstGeom>
          <a:ln w="63360">
            <a:solidFill>
              <a:srgbClr val="FFFFFF"/>
            </a:solidFill>
            <a:miter/>
          </a:ln>
        </p:spPr>
      </p:pic>
      <p:sp>
        <p:nvSpPr>
          <p:cNvPr id="373" name="CustomShape 4"/>
          <p:cNvSpPr/>
          <p:nvPr/>
        </p:nvSpPr>
        <p:spPr>
          <a:xfrm>
            <a:off x="643320" y="2375280"/>
            <a:ext cx="11712240" cy="505152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 anchor="ctr">
            <a:spAutoFit/>
          </a:bodyPr>
          <a:lstStyle/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Best sizes 10 x 50 and 7 x 50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Light, hand-held, easy to use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Wide field of view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Better than telescopes for unaided novices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spcBef>
                <a:spcPts val="1199"/>
              </a:spcBef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Sweep the Milky Way, craters on the Moon, larger star clusters, brighter. comets, big galaxies, moons of Jupiter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BD8F-AD7E-40B2-BC5A-CEFDBBA1F9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Telescopes</a:t>
            </a:r>
          </a:p>
        </p:txBody>
      </p:sp>
      <p:sp>
        <p:nvSpPr>
          <p:cNvPr id="376" name="CustomShape 3"/>
          <p:cNvSpPr/>
          <p:nvPr/>
        </p:nvSpPr>
        <p:spPr>
          <a:xfrm>
            <a:off x="642960" y="972360"/>
            <a:ext cx="11712600" cy="7614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n-GB" sz="4800" b="1" strike="noStrike" spc="-94">
                <a:solidFill>
                  <a:srgbClr val="FFFFFF"/>
                </a:solidFill>
                <a:latin typeface="Arial"/>
                <a:ea typeface="Helvetica Neue"/>
              </a:rPr>
              <a:t>Telescopes</a:t>
            </a:r>
            <a:endParaRPr lang="en-GB" sz="4800" b="0" strike="noStrike" spc="-1">
              <a:latin typeface="Arial"/>
            </a:endParaRPr>
          </a:p>
        </p:txBody>
      </p:sp>
      <p:sp>
        <p:nvSpPr>
          <p:cNvPr id="377" name="CustomShape 4"/>
          <p:cNvSpPr/>
          <p:nvPr/>
        </p:nvSpPr>
        <p:spPr>
          <a:xfrm>
            <a:off x="622800" y="2354760"/>
            <a:ext cx="7482240" cy="26856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 anchor="ctr">
            <a:spAutoFit/>
          </a:bodyPr>
          <a:lstStyle/>
          <a:p>
            <a:pPr marL="228600" indent="-224640">
              <a:lnSpc>
                <a:spcPct val="18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Better views of planets, star clusters etc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8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Narrower field of view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8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Keep it simple and portable - know your audience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18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Power of a telescope is </a:t>
            </a:r>
            <a:r>
              <a:rPr lang="en-GB" sz="2400" b="0" u="sng" strike="noStrike" spc="-26">
                <a:solidFill>
                  <a:srgbClr val="FFFFFF"/>
                </a:solidFill>
                <a:uFillTx/>
                <a:latin typeface="Arial"/>
                <a:ea typeface="Helvetica Neue"/>
              </a:rPr>
              <a:t>aperture</a:t>
            </a: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 not </a:t>
            </a:r>
            <a:r>
              <a:rPr lang="en-GB" sz="2400" b="0" u="sng" strike="noStrike" spc="-26">
                <a:solidFill>
                  <a:srgbClr val="FFFFFF"/>
                </a:solidFill>
                <a:uFillTx/>
                <a:latin typeface="Arial"/>
                <a:ea typeface="Helvetica Neue"/>
              </a:rPr>
              <a:t>magnification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378" name="CustomShape 5"/>
          <p:cNvSpPr/>
          <p:nvPr/>
        </p:nvSpPr>
        <p:spPr>
          <a:xfrm>
            <a:off x="643320" y="6367320"/>
            <a:ext cx="11712240" cy="312480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 anchor="ctr">
            <a:spAutoFit/>
          </a:bodyPr>
          <a:lstStyle/>
          <a:p>
            <a:pPr>
              <a:lnSpc>
                <a:spcPct val="140000"/>
              </a:lnSpc>
              <a:tabLst>
                <a:tab pos="0" algn="l"/>
              </a:tabLst>
            </a:pPr>
            <a:r>
              <a:rPr lang="en-GB" sz="2400" b="0" u="sng" strike="noStrike" spc="-21">
                <a:solidFill>
                  <a:srgbClr val="FFFFFF"/>
                </a:solidFill>
                <a:uFillTx/>
                <a:latin typeface="Arial"/>
                <a:ea typeface="Helvetica Neue"/>
              </a:rPr>
              <a:t>More advice and links: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40000"/>
              </a:lnSpc>
              <a:tabLst>
                <a:tab pos="0" algn="l"/>
              </a:tabLst>
            </a:pPr>
            <a:r>
              <a:rPr lang="en-GB" sz="2400" b="0" u="sng" strike="noStrike" spc="-21">
                <a:solidFill>
                  <a:srgbClr val="0000FF"/>
                </a:solidFill>
                <a:uFillTx/>
                <a:latin typeface="Arial"/>
                <a:ea typeface="Helvetica Neue"/>
                <a:hlinkClick r:id="rId2"/>
              </a:rPr>
              <a:t>https://darkskiesuk.org/blog-thoughts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40000"/>
              </a:lnSpc>
              <a:tabLst>
                <a:tab pos="0" algn="l"/>
              </a:tabLst>
            </a:pPr>
            <a:r>
              <a:rPr lang="en-GB" sz="2400" b="0" u="sng" strike="noStrike" spc="-21">
                <a:solidFill>
                  <a:srgbClr val="0000FF"/>
                </a:solidFill>
                <a:uFillTx/>
                <a:latin typeface="Arial"/>
                <a:ea typeface="Helvetica Neue"/>
                <a:hlinkClick r:id="rId3"/>
              </a:rPr>
              <a:t>https://gostargazing.co.uk/telescopes</a:t>
            </a:r>
            <a:endParaRPr lang="en-GB" sz="2400" b="0" strike="noStrike" spc="-1">
              <a:latin typeface="Arial"/>
            </a:endParaRPr>
          </a:p>
          <a:p>
            <a:pPr>
              <a:lnSpc>
                <a:spcPct val="140000"/>
              </a:lnSpc>
              <a:tabLst>
                <a:tab pos="0" algn="l"/>
              </a:tabLst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40000"/>
              </a:lnSpc>
              <a:tabLst>
                <a:tab pos="0" algn="l"/>
              </a:tabLst>
            </a:pPr>
            <a:endParaRPr lang="en-GB" sz="2400" b="0" strike="noStrike" spc="-1">
              <a:latin typeface="Arial"/>
            </a:endParaRPr>
          </a:p>
          <a:p>
            <a:pPr>
              <a:lnSpc>
                <a:spcPct val="140000"/>
              </a:lnSpc>
              <a:tabLst>
                <a:tab pos="0" algn="l"/>
              </a:tabLst>
            </a:pPr>
            <a:endParaRPr lang="en-GB" sz="2400" b="0" strike="noStrike" spc="-1">
              <a:latin typeface="Arial"/>
            </a:endParaRPr>
          </a:p>
        </p:txBody>
      </p:sp>
      <p:pic>
        <p:nvPicPr>
          <p:cNvPr id="379" name="unknown.png_2" descr="Image of a telescope"/>
          <p:cNvPicPr/>
          <p:nvPr/>
        </p:nvPicPr>
        <p:blipFill>
          <a:blip r:embed="rId4"/>
          <a:stretch/>
        </p:blipFill>
        <p:spPr>
          <a:xfrm>
            <a:off x="10204200" y="289080"/>
            <a:ext cx="2353320" cy="2751480"/>
          </a:xfrm>
          <a:prstGeom prst="rect">
            <a:avLst/>
          </a:prstGeom>
          <a:ln w="63360">
            <a:solidFill>
              <a:srgbClr val="FFFFFF"/>
            </a:solidFill>
            <a:miter/>
          </a:ln>
        </p:spPr>
      </p:pic>
      <p:sp>
        <p:nvSpPr>
          <p:cNvPr id="386" name="CustomShap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03520" y="2818440"/>
            <a:ext cx="1382400" cy="2314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168" b="0" i="1" strike="noStrike" spc="-1" baseline="-4000">
                <a:solidFill>
                  <a:srgbClr val="000000"/>
                </a:solidFill>
                <a:latin typeface="Arial"/>
                <a:ea typeface="Arial"/>
              </a:rPr>
              <a:t>Startravel 102 on AZ5 Delux, £330 </a:t>
            </a:r>
            <a:endParaRPr lang="en-GB" sz="1170" b="0" strike="noStrike" spc="-1">
              <a:latin typeface="Arial"/>
            </a:endParaRPr>
          </a:p>
        </p:txBody>
      </p:sp>
      <p:pic>
        <p:nvPicPr>
          <p:cNvPr id="381" name="unknown.png_3" descr="Image of a telescope&#10;"/>
          <p:cNvPicPr/>
          <p:nvPr/>
        </p:nvPicPr>
        <p:blipFill>
          <a:blip r:embed="rId5"/>
          <a:stretch/>
        </p:blipFill>
        <p:spPr>
          <a:xfrm>
            <a:off x="10204200" y="3215520"/>
            <a:ext cx="2353320" cy="2727720"/>
          </a:xfrm>
          <a:prstGeom prst="rect">
            <a:avLst/>
          </a:prstGeom>
          <a:ln w="63360">
            <a:solidFill>
              <a:srgbClr val="FFFFFF"/>
            </a:solidFill>
            <a:miter/>
          </a:ln>
        </p:spPr>
      </p:pic>
      <p:sp>
        <p:nvSpPr>
          <p:cNvPr id="387" name="Custom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5000" y="5720760"/>
            <a:ext cx="1475640" cy="2314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168" b="0" i="1" strike="noStrike" spc="-1" baseline="-4000">
                <a:solidFill>
                  <a:srgbClr val="000000"/>
                </a:solidFill>
                <a:latin typeface="Arial"/>
                <a:ea typeface="Arial"/>
              </a:rPr>
              <a:t>SkyWatcher 130 on AZ5 Delux, £250 </a:t>
            </a:r>
            <a:endParaRPr lang="en-GB" sz="1170" b="0" strike="noStrike" spc="-1">
              <a:latin typeface="Arial"/>
            </a:endParaRPr>
          </a:p>
        </p:txBody>
      </p:sp>
      <p:pic>
        <p:nvPicPr>
          <p:cNvPr id="383" name="unknown.png_4" descr="Image of a telescope"/>
          <p:cNvPicPr/>
          <p:nvPr/>
        </p:nvPicPr>
        <p:blipFill>
          <a:blip r:embed="rId6"/>
          <a:stretch/>
        </p:blipFill>
        <p:spPr>
          <a:xfrm>
            <a:off x="10199520" y="6117840"/>
            <a:ext cx="2363040" cy="3422160"/>
          </a:xfrm>
          <a:prstGeom prst="rect">
            <a:avLst/>
          </a:prstGeom>
          <a:ln w="63360">
            <a:solidFill>
              <a:srgbClr val="FFFFFF"/>
            </a:solidFill>
            <a:miter/>
          </a:ln>
        </p:spPr>
      </p:pic>
      <p:sp>
        <p:nvSpPr>
          <p:cNvPr id="388" name="CustomShape 12"/>
          <p:cNvSpPr/>
          <p:nvPr/>
        </p:nvSpPr>
        <p:spPr>
          <a:xfrm>
            <a:off x="10719720" y="9284400"/>
            <a:ext cx="1356840" cy="2314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GB" sz="1168" b="0" i="1" strike="noStrike" spc="-1" baseline="-4000">
                <a:solidFill>
                  <a:srgbClr val="000000"/>
                </a:solidFill>
                <a:latin typeface="Arial"/>
                <a:ea typeface="Arial"/>
              </a:rPr>
              <a:t>Skyliner 200mm Dobsonian, £290 </a:t>
            </a:r>
            <a:endParaRPr lang="en-GB" sz="117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3"/>
          <p:cNvSpPr>
            <a:spLocks noGrp="1"/>
          </p:cNvSpPr>
          <p:nvPr>
            <p:ph type="title" idx="4294967295"/>
          </p:nvPr>
        </p:nvSpPr>
        <p:spPr>
          <a:xfrm>
            <a:off x="642960" y="972360"/>
            <a:ext cx="117126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What else?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2" name="CustomShape 4"/>
          <p:cNvSpPr/>
          <p:nvPr/>
        </p:nvSpPr>
        <p:spPr>
          <a:xfrm>
            <a:off x="643320" y="2502360"/>
            <a:ext cx="11712240" cy="297936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 anchor="ctr">
            <a:spAutoFit/>
          </a:bodyPr>
          <a:lstStyle/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Folder of information for guests / stargazing leaflets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Red torches (preserves night vision)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Reclining chairs (excellent for meteor showers!)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Blankets and hats (people cool down quickly!)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3"/>
          <p:cNvSpPr>
            <a:spLocks noGrp="1"/>
          </p:cNvSpPr>
          <p:nvPr>
            <p:ph type="title" idx="4294967295"/>
          </p:nvPr>
        </p:nvSpPr>
        <p:spPr>
          <a:xfrm>
            <a:off x="642960" y="972360"/>
            <a:ext cx="117126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Apps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03" name="unknown.png_44" descr="Image of screen grab of star tracking app"/>
          <p:cNvPicPr/>
          <p:nvPr/>
        </p:nvPicPr>
        <p:blipFill>
          <a:blip r:embed="rId2"/>
          <a:stretch/>
        </p:blipFill>
        <p:spPr>
          <a:xfrm>
            <a:off x="7200000" y="720000"/>
            <a:ext cx="5299920" cy="2983680"/>
          </a:xfrm>
          <a:prstGeom prst="rect">
            <a:avLst/>
          </a:prstGeom>
          <a:ln w="25560">
            <a:solidFill>
              <a:srgbClr val="FFFFFF"/>
            </a:solidFill>
            <a:miter/>
          </a:ln>
        </p:spPr>
      </p:pic>
      <p:sp>
        <p:nvSpPr>
          <p:cNvPr id="406" name="CustomShape 11"/>
          <p:cNvSpPr/>
          <p:nvPr/>
        </p:nvSpPr>
        <p:spPr>
          <a:xfrm>
            <a:off x="622800" y="2424600"/>
            <a:ext cx="3513600" cy="37108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7000" tIns="27000" rIns="27000" bIns="27000" anchor="ctr">
            <a:spAutoFit/>
          </a:bodyPr>
          <a:lstStyle/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Sky Safari​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Google Skymap​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Meteor Shower Guide​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ISS Detector​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ISS Spotter​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407" name="CustomShape 12"/>
          <p:cNvSpPr/>
          <p:nvPr/>
        </p:nvSpPr>
        <p:spPr>
          <a:xfrm>
            <a:off x="3805200" y="2398680"/>
            <a:ext cx="3031200" cy="3710880"/>
          </a:xfrm>
          <a:prstGeom prst="rect">
            <a:avLst/>
          </a:prstGeom>
          <a:noFill/>
          <a:ln w="32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27000" tIns="27000" rIns="27000" bIns="27000" anchor="ctr">
            <a:spAutoFit/>
          </a:bodyPr>
          <a:lstStyle/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Stellarium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Heavens Above​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Star Walk (iOS)​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Stellar Tour (iOS)</a:t>
            </a:r>
            <a:endParaRPr lang="en-GB" sz="2400" b="0" strike="noStrike" spc="-1">
              <a:latin typeface="Arial"/>
            </a:endParaRPr>
          </a:p>
          <a:p>
            <a:pPr marL="228600" indent="-224640">
              <a:lnSpc>
                <a:spcPct val="200000"/>
              </a:lnSpc>
              <a:buClr>
                <a:srgbClr val="FFFFFF"/>
              </a:buClr>
              <a:buFont typeface="Symbol"/>
              <a:buChar char=""/>
            </a:pPr>
            <a:r>
              <a:rPr lang="en-GB" sz="2400" b="0" strike="noStrike" spc="-26">
                <a:solidFill>
                  <a:srgbClr val="FFFFFF"/>
                </a:solidFill>
                <a:latin typeface="Arial"/>
                <a:ea typeface="Helvetica Neue"/>
              </a:rPr>
              <a:t>APT Darkness Clock</a:t>
            </a:r>
            <a:endParaRPr lang="en-GB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3"/>
          <p:cNvSpPr>
            <a:spLocks noGrp="1"/>
          </p:cNvSpPr>
          <p:nvPr>
            <p:ph type="title" idx="4294967295"/>
          </p:nvPr>
        </p:nvSpPr>
        <p:spPr>
          <a:xfrm>
            <a:off x="1146960" y="972360"/>
            <a:ext cx="1171260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Finally - get involved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2400" b="0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Become Dark Sky Friendly Business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2400" b="0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Put a page up on your website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2400" b="0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Put stargazing content on your social media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2400" b="0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Buy couple of pairs of binoculars/red torches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2400" b="0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Adjust your lighting if possible – help keep our skies dark  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2400" b="0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Promote the North Pennines Stargazing Festival</a:t>
            </a:r>
            <a:r>
              <a:rPr kumimoji="0" lang="en-GB" sz="2500" b="0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+mn-cs"/>
              </a:rPr>
              <a:t>  </a:t>
            </a:r>
            <a:r>
              <a:rPr kumimoji="0" lang="en-GB" sz="25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+mn-cs"/>
              </a:rPr>
              <a:t> </a:t>
            </a: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GB" sz="25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5" name="Picture 414" descr="Dark Sky Friendly Durham logo"/>
          <p:cNvPicPr/>
          <p:nvPr/>
        </p:nvPicPr>
        <p:blipFill>
          <a:blip r:embed="rId2"/>
          <a:srcRect t="21582" b="32242"/>
          <a:stretch/>
        </p:blipFill>
        <p:spPr>
          <a:xfrm>
            <a:off x="9637920" y="8100000"/>
            <a:ext cx="2780280" cy="1077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8E9B-956D-410C-8776-C8224F115E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Dark Sky Friendly Durham</a:t>
            </a:r>
          </a:p>
        </p:txBody>
      </p:sp>
      <p:pic>
        <p:nvPicPr>
          <p:cNvPr id="418" name="Picture 417" descr="Dark Sky Friendly Durham logo "/>
          <p:cNvPicPr/>
          <p:nvPr/>
        </p:nvPicPr>
        <p:blipFill>
          <a:blip r:embed="rId3"/>
          <a:stretch/>
        </p:blipFill>
        <p:spPr>
          <a:xfrm>
            <a:off x="3390120" y="2259000"/>
            <a:ext cx="6220800" cy="523188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E90F-2F86-47F5-885B-3A58163AA8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Light Pollution in Europe</a:t>
            </a:r>
          </a:p>
        </p:txBody>
      </p:sp>
      <p:pic>
        <p:nvPicPr>
          <p:cNvPr id="253" name="Picture 252" descr="Image of light pollution over a map of Europe"/>
          <p:cNvPicPr/>
          <p:nvPr/>
        </p:nvPicPr>
        <p:blipFill>
          <a:blip r:embed="rId3"/>
          <a:srcRect l="10626" t="-4122" r="19134" b="3336"/>
          <a:stretch/>
        </p:blipFill>
        <p:spPr>
          <a:xfrm>
            <a:off x="464040" y="140760"/>
            <a:ext cx="12067920" cy="9464400"/>
          </a:xfrm>
          <a:prstGeom prst="rect">
            <a:avLst/>
          </a:prstGeom>
          <a:ln w="0"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684360" y="8581320"/>
            <a:ext cx="4592520" cy="43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www.lightpollutionmap.info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074B-9E2F-4F77-B097-B40EA00878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Light pollution in the North of England</a:t>
            </a:r>
          </a:p>
        </p:txBody>
      </p:sp>
      <p:pic>
        <p:nvPicPr>
          <p:cNvPr id="257" name="Picture 256" descr="Image of light pollution of the north of England. "/>
          <p:cNvPicPr/>
          <p:nvPr/>
        </p:nvPicPr>
        <p:blipFill>
          <a:blip r:embed="rId2"/>
          <a:stretch/>
        </p:blipFill>
        <p:spPr>
          <a:xfrm>
            <a:off x="464040" y="839520"/>
            <a:ext cx="12067920" cy="8066520"/>
          </a:xfrm>
          <a:prstGeom prst="rect">
            <a:avLst/>
          </a:prstGeom>
          <a:ln w="0">
            <a:noFill/>
          </a:ln>
        </p:spPr>
      </p:pic>
      <p:sp>
        <p:nvSpPr>
          <p:cNvPr id="258" name="CustomShape 1"/>
          <p:cNvSpPr/>
          <p:nvPr/>
        </p:nvSpPr>
        <p:spPr>
          <a:xfrm>
            <a:off x="870480" y="8957520"/>
            <a:ext cx="4592520" cy="43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www.lightpollutionmap.info</a:t>
            </a:r>
            <a:endParaRPr lang="en-GB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>
            <a:spLocks noGrp="1"/>
          </p:cNvSpPr>
          <p:nvPr>
            <p:ph type="title" idx="4294967295"/>
          </p:nvPr>
        </p:nvSpPr>
        <p:spPr>
          <a:xfrm>
            <a:off x="1059840" y="3368880"/>
            <a:ext cx="10879560" cy="761400"/>
          </a:xfrm>
          <a:prstGeom prst="rect">
            <a:avLst/>
          </a:prstGeom>
          <a:noFill/>
          <a:ln w="3240"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What does this mean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GB" sz="4800" b="1" i="0" u="none" strike="noStrike" kern="1200" cap="none" spc="-9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elvetica Neue"/>
                <a:cs typeface="+mn-cs"/>
              </a:rPr>
              <a:t>for the night sky?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D6CF-156C-48E7-8D2B-B7F9E0A7B8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Dark Skies in Durham</a:t>
            </a:r>
          </a:p>
        </p:txBody>
      </p:sp>
      <p:pic>
        <p:nvPicPr>
          <p:cNvPr id="263" name="Picture 262" descr="Image of the night milky way and a waterfall"/>
          <p:cNvPicPr/>
          <p:nvPr/>
        </p:nvPicPr>
        <p:blipFill>
          <a:blip r:embed="rId2"/>
          <a:stretch/>
        </p:blipFill>
        <p:spPr>
          <a:xfrm>
            <a:off x="3341520" y="40680"/>
            <a:ext cx="6447960" cy="9749880"/>
          </a:xfrm>
          <a:prstGeom prst="rect">
            <a:avLst/>
          </a:prstGeom>
          <a:ln w="0">
            <a:noFill/>
          </a:ln>
        </p:spPr>
      </p:pic>
      <p:sp>
        <p:nvSpPr>
          <p:cNvPr id="262" name="Custom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0" y="8916840"/>
            <a:ext cx="216828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Picture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Gary Lintern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FDDB-21C0-4327-BE72-4AD84904A2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Dark Skies in Durham </a:t>
            </a:r>
          </a:p>
        </p:txBody>
      </p:sp>
      <p:pic>
        <p:nvPicPr>
          <p:cNvPr id="267" name="Picture 266" descr="Image of high force waterfall and the milky way.  "/>
          <p:cNvPicPr/>
          <p:nvPr/>
        </p:nvPicPr>
        <p:blipFill>
          <a:blip r:embed="rId2"/>
          <a:stretch/>
        </p:blipFill>
        <p:spPr>
          <a:xfrm>
            <a:off x="3455640" y="209880"/>
            <a:ext cx="6089040" cy="9329400"/>
          </a:xfrm>
          <a:prstGeom prst="rect">
            <a:avLst/>
          </a:prstGeom>
          <a:ln w="0">
            <a:noFill/>
          </a:ln>
        </p:spPr>
      </p:pic>
      <p:sp>
        <p:nvSpPr>
          <p:cNvPr id="266" name="Custom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0" y="8916840"/>
            <a:ext cx="216828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Picture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Gary Lintern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320" y="8916840"/>
            <a:ext cx="2168280" cy="34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Picture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Richard Darn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0BE98-13B6-4EAF-ADDD-889D8A1F72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160" y="-1627920"/>
            <a:ext cx="11702520" cy="1627920"/>
          </a:xfrm>
        </p:spPr>
        <p:txBody>
          <a:bodyPr lIns="0" tIns="0" rIns="0" bIns="0" anchor="b">
            <a:noAutofit/>
          </a:bodyPr>
          <a:lstStyle/>
          <a:p>
            <a:r>
              <a:rPr lang="en-GB" dirty="0"/>
              <a:t>Dark Skies in Durham 3</a:t>
            </a:r>
          </a:p>
        </p:txBody>
      </p:sp>
      <p:pic>
        <p:nvPicPr>
          <p:cNvPr id="271" name="Picture 270" descr="Image of the northern lights over a house "/>
          <p:cNvPicPr/>
          <p:nvPr/>
        </p:nvPicPr>
        <p:blipFill>
          <a:blip r:embed="rId2"/>
          <a:stretch/>
        </p:blipFill>
        <p:spPr>
          <a:xfrm>
            <a:off x="1341000" y="1449000"/>
            <a:ext cx="10319040" cy="685188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271"/>
          <p:cNvSpPr/>
          <p:nvPr/>
        </p:nvSpPr>
        <p:spPr>
          <a:xfrm>
            <a:off x="903600" y="8100000"/>
            <a:ext cx="2334960" cy="60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Richard Darn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</TotalTime>
  <Words>933</Words>
  <Application>Microsoft Office PowerPoint</Application>
  <PresentationFormat>Custom</PresentationFormat>
  <Paragraphs>262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Helvetica Neue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Astro Tourism</vt:lpstr>
      <vt:lpstr>Why do dark skies matter?</vt:lpstr>
      <vt:lpstr>Why do dark skies matter 1?</vt:lpstr>
      <vt:lpstr>Light Pollution in Europe</vt:lpstr>
      <vt:lpstr>Light pollution in the North of England</vt:lpstr>
      <vt:lpstr>What does this mean for the night sky?</vt:lpstr>
      <vt:lpstr>Dark Skies in Durham</vt:lpstr>
      <vt:lpstr>Dark Skies in Durham </vt:lpstr>
      <vt:lpstr>Dark Skies in Durham 3</vt:lpstr>
      <vt:lpstr>Dark Sky Discovery Sites</vt:lpstr>
      <vt:lpstr>Dark Sky Discovery Sites in NPAONB</vt:lpstr>
      <vt:lpstr>IDA Dark Sky Places in the UK​</vt:lpstr>
      <vt:lpstr>Astro Tourism </vt:lpstr>
      <vt:lpstr>Dark skies tourism Northumberland ​</vt:lpstr>
      <vt:lpstr>Case studies</vt:lpstr>
      <vt:lpstr>Battlesteads Hotel &amp; Restaurant</vt:lpstr>
      <vt:lpstr>Doe Park</vt:lpstr>
      <vt:lpstr>Marketing your  stargazing destination </vt:lpstr>
      <vt:lpstr>Dark skies extends your season </vt:lpstr>
      <vt:lpstr>          Who are your potential visitors?</vt:lpstr>
      <vt:lpstr>             Post a stargazing page on your website </vt:lpstr>
      <vt:lpstr>Use key messages: not too wordy + images                                  Star quality!</vt:lpstr>
      <vt:lpstr>Use social media and  schedule regular posts/ retweets</vt:lpstr>
      <vt:lpstr>Promotion</vt:lpstr>
      <vt:lpstr>Part two</vt:lpstr>
      <vt:lpstr>Simple steps to make  yourself dark sky friendly </vt:lpstr>
      <vt:lpstr>Lighting</vt:lpstr>
      <vt:lpstr>Protecting the night sky</vt:lpstr>
      <vt:lpstr>Dark sky lighting… before retrofit</vt:lpstr>
      <vt:lpstr>And after...</vt:lpstr>
      <vt:lpstr>Dark sky Lighting </vt:lpstr>
      <vt:lpstr>Dark Sky Lighting</vt:lpstr>
      <vt:lpstr>Provide basic equipment - Binoculars</vt:lpstr>
      <vt:lpstr>Telescopes</vt:lpstr>
      <vt:lpstr>What else?</vt:lpstr>
      <vt:lpstr>Apps </vt:lpstr>
      <vt:lpstr>Finally - get involved  Become Dark Sky Friendly Business  Put a page up on your website  Put stargazing content on your social media  Buy couple of pairs of binoculars/red torches   Adjust your lighting if possible – help keep our skies dark      Promote the North Pennines Stargazing Festival               </vt:lpstr>
      <vt:lpstr>Dark Sky Friendly Durham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Lucy Wearne</dc:creator>
  <dc:description/>
  <cp:lastModifiedBy>Lisa Cartwright</cp:lastModifiedBy>
  <cp:revision>43</cp:revision>
  <dcterms:modified xsi:type="dcterms:W3CDTF">2022-03-15T09:34:04Z</dcterms:modified>
  <dc:language>en-GB</dc:language>
</cp:coreProperties>
</file>